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3" r:id="rId4"/>
    <p:sldId id="275" r:id="rId5"/>
    <p:sldId id="276" r:id="rId6"/>
    <p:sldId id="274" r:id="rId7"/>
    <p:sldId id="258" r:id="rId8"/>
    <p:sldId id="277" r:id="rId9"/>
    <p:sldId id="271" r:id="rId10"/>
    <p:sldId id="272" r:id="rId11"/>
    <p:sldId id="278" r:id="rId12"/>
    <p:sldId id="260" r:id="rId13"/>
    <p:sldId id="279" r:id="rId14"/>
    <p:sldId id="267" r:id="rId1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6" autoAdjust="0"/>
    <p:restoredTop sz="94660"/>
  </p:normalViewPr>
  <p:slideViewPr>
    <p:cSldViewPr>
      <p:cViewPr>
        <p:scale>
          <a:sx n="78" d="100"/>
          <a:sy n="78" d="100"/>
        </p:scale>
        <p:origin x="-1062" y="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74E28-E4C1-4CD2-A2A9-717AF7F0EC28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5824D-CB77-4216-BBF0-1F9E39270E7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21451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5824D-CB77-4216-BBF0-1F9E39270E7E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1550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46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848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677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3243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79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202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397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43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515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39044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0892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911B2-8FB0-4680-A7B3-1B7A18AA8ABB}" type="datetimeFigureOut">
              <a:rPr lang="hu-HU" smtClean="0"/>
              <a:t>2017.09.22.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C100C-DF2B-4FBA-928D-420D88F87FF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955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veber.janos@kkdsz.h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55576" y="1251239"/>
            <a:ext cx="7772400" cy="2952328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en-US" b="1" dirty="0" smtClean="0"/>
              <a:t>Questions of the working time in Hungary </a:t>
            </a:r>
            <a:r>
              <a:rPr lang="en-US" b="1" dirty="0"/>
              <a:t>- an overview (possibly reducing, the past, the present (after the crisis) and the future?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656184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János </a:t>
            </a:r>
            <a:r>
              <a:rPr lang="en-GB" sz="2800" dirty="0" err="1">
                <a:solidFill>
                  <a:schemeClr val="tx1"/>
                </a:solidFill>
              </a:rPr>
              <a:t>Véber</a:t>
            </a:r>
            <a:r>
              <a:rPr lang="en-GB" sz="2800" dirty="0">
                <a:solidFill>
                  <a:schemeClr val="tx1"/>
                </a:solidFill>
              </a:rPr>
              <a:t> PhD</a:t>
            </a:r>
          </a:p>
          <a:p>
            <a:r>
              <a:rPr lang="en-GB" sz="2800" dirty="0">
                <a:solidFill>
                  <a:schemeClr val="tx1"/>
                </a:solidFill>
              </a:rPr>
              <a:t>Vice</a:t>
            </a:r>
            <a:r>
              <a:rPr lang="hu-HU" sz="2800" dirty="0">
                <a:solidFill>
                  <a:schemeClr val="tx1"/>
                </a:solidFill>
              </a:rPr>
              <a:t>-</a:t>
            </a:r>
            <a:r>
              <a:rPr lang="en-GB" sz="2800" dirty="0">
                <a:solidFill>
                  <a:schemeClr val="tx1"/>
                </a:solidFill>
              </a:rPr>
              <a:t>president of the Trade Union for Culture, SZEF</a:t>
            </a:r>
            <a:r>
              <a:rPr lang="hu-HU" sz="2800" dirty="0">
                <a:solidFill>
                  <a:schemeClr val="tx1"/>
                </a:solidFill>
              </a:rPr>
              <a:t> (</a:t>
            </a:r>
            <a:r>
              <a:rPr lang="en-US" sz="2800" dirty="0">
                <a:solidFill>
                  <a:schemeClr val="tx1"/>
                </a:solidFill>
              </a:rPr>
              <a:t>The Forum for the Co-operation of Trade Unions</a:t>
            </a:r>
            <a:r>
              <a:rPr lang="hu-HU" sz="28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026" name="Kép 0" descr="kkdsz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70581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Users\veber.janos\Desktop\12863610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116632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9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r"/>
            <a:r>
              <a:rPr lang="hu-HU" b="1" dirty="0" smtClean="0"/>
              <a:t>3. </a:t>
            </a:r>
            <a:r>
              <a:rPr lang="en-GB" b="1" dirty="0" smtClean="0"/>
              <a:t>Current situation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733256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2012</a:t>
            </a:r>
            <a:r>
              <a:rPr lang="en-US" b="1" dirty="0"/>
              <a:t>: New </a:t>
            </a:r>
            <a:r>
              <a:rPr lang="en-US" b="1" dirty="0" err="1" smtClean="0"/>
              <a:t>Labo</a:t>
            </a:r>
            <a:r>
              <a:rPr lang="hu-HU" b="1" dirty="0" smtClean="0"/>
              <a:t>u</a:t>
            </a:r>
            <a:r>
              <a:rPr lang="en-US" b="1" dirty="0" smtClean="0"/>
              <a:t>r </a:t>
            </a:r>
            <a:r>
              <a:rPr lang="en-US" b="1" dirty="0"/>
              <a:t>Code – harder conditions for workers and TU-s</a:t>
            </a:r>
          </a:p>
          <a:p>
            <a:r>
              <a:rPr lang="en-US" b="1" dirty="0" smtClean="0"/>
              <a:t>Current</a:t>
            </a:r>
            <a:r>
              <a:rPr lang="hu-HU" b="1" dirty="0" smtClean="0"/>
              <a:t> </a:t>
            </a:r>
            <a:r>
              <a:rPr lang="en-US" b="1" dirty="0" smtClean="0"/>
              <a:t>regulation</a:t>
            </a:r>
            <a:r>
              <a:rPr lang="en-US" b="1" dirty="0"/>
              <a:t>: </a:t>
            </a:r>
            <a:r>
              <a:rPr lang="en-US" dirty="0" smtClean="0"/>
              <a:t>The </a:t>
            </a:r>
            <a:r>
              <a:rPr lang="en-US" dirty="0"/>
              <a:t>daily working time in full time jobs is eight </a:t>
            </a:r>
            <a:r>
              <a:rPr lang="en-US" dirty="0" smtClean="0"/>
              <a:t>hours</a:t>
            </a:r>
            <a:endParaRPr lang="en-US" dirty="0"/>
          </a:p>
          <a:p>
            <a:r>
              <a:rPr lang="en-US" dirty="0" smtClean="0"/>
              <a:t>The maximum duration of working time banking (framework) is four months or sixteen weeks. (The deadline is for the overtime compensation 12 Months.)</a:t>
            </a:r>
          </a:p>
          <a:p>
            <a:r>
              <a:rPr lang="en-US" dirty="0" smtClean="0"/>
              <a:t>The employers tried to increase the framework and this deadline to 36 Months.  </a:t>
            </a:r>
          </a:p>
          <a:p>
            <a:r>
              <a:rPr lang="en-US" dirty="0" smtClean="0"/>
              <a:t>The TU-s can </a:t>
            </a:r>
            <a:r>
              <a:rPr lang="en-US" dirty="0" smtClean="0"/>
              <a:t>resist</a:t>
            </a:r>
            <a:r>
              <a:rPr lang="hu-HU" dirty="0" smtClean="0"/>
              <a:t> </a:t>
            </a:r>
            <a:endParaRPr lang="en-US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83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hu-HU" b="1" dirty="0" smtClean="0"/>
              <a:t>3. </a:t>
            </a:r>
            <a:r>
              <a:rPr lang="en-US" b="1" dirty="0" smtClean="0"/>
              <a:t>Current situation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endParaRPr lang="hu-HU" dirty="0" smtClean="0"/>
          </a:p>
          <a:p>
            <a:r>
              <a:rPr lang="en-US" dirty="0" smtClean="0"/>
              <a:t>Strong </a:t>
            </a:r>
            <a:r>
              <a:rPr lang="en-US" dirty="0"/>
              <a:t>lack of manpower – many well-educated young workers leave Hungary</a:t>
            </a:r>
          </a:p>
          <a:p>
            <a:r>
              <a:rPr lang="en-US" dirty="0" smtClean="0"/>
              <a:t>Because </a:t>
            </a:r>
            <a:r>
              <a:rPr lang="en-US" dirty="0"/>
              <a:t>of the need of manpower by the „white collar” jobs (e. g. IT sector), the firms give an opportunity for home office</a:t>
            </a:r>
          </a:p>
          <a:p>
            <a:r>
              <a:rPr lang="en-US" dirty="0" smtClean="0"/>
              <a:t>In </a:t>
            </a:r>
            <a:r>
              <a:rPr lang="en-US" dirty="0"/>
              <a:t>some sector (in public sector too) more overtime</a:t>
            </a:r>
          </a:p>
          <a:p>
            <a:r>
              <a:rPr lang="en-US" dirty="0" smtClean="0"/>
              <a:t>The </a:t>
            </a:r>
            <a:r>
              <a:rPr lang="en-US" dirty="0"/>
              <a:t>position of the </a:t>
            </a:r>
            <a:r>
              <a:rPr lang="en-US" dirty="0" smtClean="0"/>
              <a:t>women's</a:t>
            </a:r>
            <a:r>
              <a:rPr lang="hu-HU" dirty="0" smtClean="0"/>
              <a:t> </a:t>
            </a:r>
            <a:r>
              <a:rPr lang="en-US" dirty="0" smtClean="0"/>
              <a:t>should </a:t>
            </a:r>
            <a:r>
              <a:rPr lang="en-US" dirty="0"/>
              <a:t>be promote</a:t>
            </a:r>
          </a:p>
          <a:p>
            <a:r>
              <a:rPr lang="en-US" dirty="0" smtClean="0"/>
              <a:t>For </a:t>
            </a:r>
            <a:r>
              <a:rPr lang="en-US" dirty="0"/>
              <a:t>the childcare, the families need flexible working time (necessary to new regulation)</a:t>
            </a:r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0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pPr algn="r"/>
            <a:r>
              <a:rPr lang="en-AU" b="1" dirty="0" smtClean="0"/>
              <a:t>Future?</a:t>
            </a:r>
            <a:endParaRPr lang="en-AU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Hungarian TU-s are currently dispersed (6 confederations) and defend the fundamental rights of his members (fight for wages, decent work)</a:t>
            </a:r>
          </a:p>
          <a:p>
            <a:pPr algn="just"/>
            <a:r>
              <a:rPr lang="en-US" dirty="0" smtClean="0"/>
              <a:t>It is necessary to unite the trade unions’ power for the new topics (long term unemployment, women’s right, and work-life balance</a:t>
            </a:r>
            <a:r>
              <a:rPr lang="hu-HU" dirty="0" smtClean="0"/>
              <a:t>)</a:t>
            </a:r>
            <a:endParaRPr lang="en-US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38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pPr algn="r"/>
            <a:r>
              <a:rPr lang="en-US" b="1" dirty="0" smtClean="0"/>
              <a:t>Future?</a:t>
            </a:r>
            <a:endParaRPr lang="en-US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biggest </a:t>
            </a:r>
            <a:r>
              <a:rPr lang="en-US" dirty="0" smtClean="0"/>
              <a:t>confederation</a:t>
            </a:r>
            <a:r>
              <a:rPr lang="hu-HU" dirty="0" smtClean="0"/>
              <a:t>s</a:t>
            </a:r>
            <a:r>
              <a:rPr lang="en-US" dirty="0" smtClean="0"/>
              <a:t> </a:t>
            </a:r>
            <a:r>
              <a:rPr lang="en-US" dirty="0" smtClean="0"/>
              <a:t>have special committees to women’s workers (and for families, childcare)</a:t>
            </a:r>
          </a:p>
          <a:p>
            <a:pPr algn="just"/>
            <a:r>
              <a:rPr lang="en-US" dirty="0" smtClean="0"/>
              <a:t>They participate in European activities (on level of ETUC, EPSU) </a:t>
            </a:r>
          </a:p>
          <a:p>
            <a:pPr algn="just"/>
            <a:r>
              <a:rPr lang="en-US" b="1" dirty="0" smtClean="0"/>
              <a:t>The reduction of working time earlier was a  hard tool in time of crisis now should be transformed </a:t>
            </a:r>
            <a:r>
              <a:rPr lang="hu-HU" b="1" dirty="0" err="1" smtClean="0"/>
              <a:t>to</a:t>
            </a:r>
            <a:r>
              <a:rPr lang="hu-HU" b="1" dirty="0" smtClean="0"/>
              <a:t> </a:t>
            </a:r>
            <a:r>
              <a:rPr lang="en-US" b="1" dirty="0" smtClean="0"/>
              <a:t>a </a:t>
            </a:r>
            <a:r>
              <a:rPr lang="en-US" b="1" dirty="0" smtClean="0"/>
              <a:t>tool for work-life balance </a:t>
            </a:r>
            <a:endParaRPr lang="en-US" b="1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43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/>
              <a:t>for your</a:t>
            </a:r>
            <a:r>
              <a:rPr lang="hu-HU" dirty="0"/>
              <a:t> </a:t>
            </a:r>
            <a:r>
              <a:rPr lang="en-US" dirty="0" smtClean="0"/>
              <a:t>kind attention!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dirty="0"/>
              <a:t>János Véber</a:t>
            </a:r>
          </a:p>
          <a:p>
            <a:pPr marL="0" indent="0" algn="ctr">
              <a:buNone/>
            </a:pPr>
            <a:r>
              <a:rPr lang="hu-HU" dirty="0" err="1">
                <a:hlinkClick r:id="rId2"/>
              </a:rPr>
              <a:t>veber.janos</a:t>
            </a:r>
            <a:r>
              <a:rPr lang="hu-HU" dirty="0">
                <a:hlinkClick r:id="rId2"/>
              </a:rPr>
              <a:t>@</a:t>
            </a:r>
            <a:r>
              <a:rPr lang="hu-HU" dirty="0" err="1">
                <a:hlinkClick r:id="rId2"/>
              </a:rPr>
              <a:t>kkdsz.hu</a:t>
            </a:r>
            <a:endParaRPr lang="hu-HU" dirty="0"/>
          </a:p>
          <a:p>
            <a:pPr marL="0" indent="0" algn="ctr">
              <a:buNone/>
            </a:pPr>
            <a:endParaRPr lang="hu-HU" dirty="0"/>
          </a:p>
          <a:p>
            <a:pPr marL="0" indent="0" algn="ctr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36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/>
              <a:t>Some acts and facts about Hungary</a:t>
            </a:r>
          </a:p>
          <a:p>
            <a:pPr marL="0" indent="0">
              <a:buNone/>
            </a:pPr>
            <a:r>
              <a:rPr lang="en-US" dirty="0"/>
              <a:t>•93 030 km2; 9,8 million people</a:t>
            </a:r>
          </a:p>
          <a:p>
            <a:pPr marL="0" indent="0">
              <a:buNone/>
            </a:pPr>
            <a:r>
              <a:rPr lang="en-US" dirty="0"/>
              <a:t>•Official unemployment rate: 4,2 % (decreasing)</a:t>
            </a:r>
          </a:p>
          <a:p>
            <a:pPr marL="0" indent="0">
              <a:buNone/>
            </a:pPr>
            <a:r>
              <a:rPr lang="en-US" dirty="0"/>
              <a:t>• Number </a:t>
            </a:r>
            <a:r>
              <a:rPr lang="en-GB" dirty="0" smtClean="0"/>
              <a:t>of workers</a:t>
            </a:r>
            <a:r>
              <a:rPr lang="en-US" dirty="0" smtClean="0"/>
              <a:t>: </a:t>
            </a:r>
            <a:r>
              <a:rPr lang="en-US" dirty="0"/>
              <a:t>4,4 million</a:t>
            </a:r>
          </a:p>
          <a:p>
            <a:pPr marL="0" indent="0">
              <a:buNone/>
            </a:pPr>
            <a:r>
              <a:rPr lang="en-US" dirty="0" smtClean="0"/>
              <a:t>•</a:t>
            </a:r>
            <a:r>
              <a:rPr lang="hu-HU" dirty="0" smtClean="0"/>
              <a:t> </a:t>
            </a:r>
            <a:r>
              <a:rPr lang="en-US" dirty="0" smtClean="0"/>
              <a:t>Public </a:t>
            </a:r>
            <a:r>
              <a:rPr lang="en-US" dirty="0"/>
              <a:t>Sector: 800 thousand </a:t>
            </a:r>
            <a:r>
              <a:rPr lang="en-US" dirty="0" smtClean="0"/>
              <a:t>worker</a:t>
            </a:r>
            <a:r>
              <a:rPr lang="hu-HU" dirty="0" smtClean="0"/>
              <a:t>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•</a:t>
            </a:r>
            <a:r>
              <a:rPr lang="hu-HU" dirty="0" smtClean="0"/>
              <a:t> </a:t>
            </a:r>
            <a:r>
              <a:rPr lang="en-US" dirty="0" smtClean="0"/>
              <a:t>Average </a:t>
            </a:r>
            <a:r>
              <a:rPr lang="en-US" dirty="0"/>
              <a:t>income: at 500 EUR (but…)</a:t>
            </a:r>
          </a:p>
          <a:p>
            <a:pPr marL="0" indent="0">
              <a:buNone/>
            </a:pPr>
            <a:r>
              <a:rPr lang="en-US" dirty="0"/>
              <a:t>•Separated legislation for public and private sector, public worker's scheme (complicated legal situation)</a:t>
            </a:r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Users\veber.janos\Desktop\1286361062.jpg">
            <a:extLst>
              <a:ext uri="{FF2B5EF4-FFF2-40B4-BE49-F238E27FC236}">
                <a16:creationId xmlns="" xmlns:a16="http://schemas.microsoft.com/office/drawing/2014/main" id="{19AE088C-E3CA-4FA1-859F-7A3ED923C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116632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7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9488" y="1151514"/>
            <a:ext cx="8229600" cy="50857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Some acts and facts about Hungary</a:t>
            </a:r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B9747D5F-D393-41E8-B35B-EE4D82252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22025"/>
            <a:ext cx="7128792" cy="4015288"/>
          </a:xfrm>
          <a:prstGeom prst="rect">
            <a:avLst/>
          </a:prstGeom>
        </p:spPr>
      </p:pic>
      <p:pic>
        <p:nvPicPr>
          <p:cNvPr id="8" name="Picture 2" descr="d:\Users\veber.janos\Desktop\1286361062.jpg">
            <a:extLst>
              <a:ext uri="{FF2B5EF4-FFF2-40B4-BE49-F238E27FC236}">
                <a16:creationId xmlns="" xmlns:a16="http://schemas.microsoft.com/office/drawing/2014/main" id="{B63803A2-0759-4331-9343-B0435C4894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715" y="81004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67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Some acts and facts about Hungary</a:t>
            </a:r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FDF2FE83-BDB6-49E7-880F-41AB940C6E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791" y="2145636"/>
            <a:ext cx="6954220" cy="3803644"/>
          </a:xfrm>
          <a:prstGeom prst="rect">
            <a:avLst/>
          </a:prstGeom>
        </p:spPr>
      </p:pic>
      <p:pic>
        <p:nvPicPr>
          <p:cNvPr id="9" name="Picture 2" descr="d:\Users\veber.janos\Desktop\1286361062.jpg">
            <a:extLst>
              <a:ext uri="{FF2B5EF4-FFF2-40B4-BE49-F238E27FC236}">
                <a16:creationId xmlns="" xmlns:a16="http://schemas.microsoft.com/office/drawing/2014/main" id="{67802464-64F5-4CA0-9851-7AAB58F1B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117475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61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Some acts and facts about Hungary</a:t>
            </a:r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7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Kép 5">
            <a:extLst>
              <a:ext uri="{FF2B5EF4-FFF2-40B4-BE49-F238E27FC236}">
                <a16:creationId xmlns="" xmlns:a16="http://schemas.microsoft.com/office/drawing/2014/main" id="{6F8783DD-565A-4429-850F-7D65449B73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55" y="2367268"/>
            <a:ext cx="7539061" cy="3941458"/>
          </a:xfrm>
          <a:prstGeom prst="rect">
            <a:avLst/>
          </a:prstGeom>
        </p:spPr>
      </p:pic>
      <p:pic>
        <p:nvPicPr>
          <p:cNvPr id="9" name="Picture 2" descr="d:\Users\veber.janos\Desktop\1286361062.jpg">
            <a:extLst>
              <a:ext uri="{FF2B5EF4-FFF2-40B4-BE49-F238E27FC236}">
                <a16:creationId xmlns="" xmlns:a16="http://schemas.microsoft.com/office/drawing/2014/main" id="{61E5BFFC-3FD6-4F07-8CBB-43B7827C3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675" y="51594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/>
              <a:t>Some acts and facts about Hungary</a:t>
            </a:r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7" y="139479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="" xmlns:a16="http://schemas.microsoft.com/office/drawing/2014/main" id="{070A0223-6BDC-4919-ABAA-776E736C8C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7252841" cy="3526406"/>
          </a:xfrm>
          <a:prstGeom prst="rect">
            <a:avLst/>
          </a:prstGeom>
        </p:spPr>
      </p:pic>
      <p:pic>
        <p:nvPicPr>
          <p:cNvPr id="9" name="Picture 2" descr="d:\Users\veber.janos\Desktop\1286361062.jpg">
            <a:extLst>
              <a:ext uri="{FF2B5EF4-FFF2-40B4-BE49-F238E27FC236}">
                <a16:creationId xmlns="" xmlns:a16="http://schemas.microsoft.com/office/drawing/2014/main" id="{D41CAACE-6FF4-47D9-96BD-DD4E3A389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594"/>
            <a:ext cx="14573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1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r"/>
            <a:r>
              <a:rPr lang="en-US" b="1" dirty="0"/>
              <a:t>Historical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1. Before the Crisis 1990-2008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8504" y="1844824"/>
            <a:ext cx="5123576" cy="468052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working time is usually „traditional” 8 hours in a day, 40 hours  in a </a:t>
            </a:r>
            <a:r>
              <a:rPr lang="en-US" dirty="0" smtClean="0"/>
              <a:t>week</a:t>
            </a:r>
            <a:r>
              <a:rPr lang="hu-HU" dirty="0" smtClean="0"/>
              <a:t> </a:t>
            </a:r>
            <a:r>
              <a:rPr lang="hu-HU" dirty="0" smtClean="0"/>
              <a:t>(</a:t>
            </a:r>
            <a:r>
              <a:rPr lang="hu-HU" dirty="0" err="1" smtClean="0"/>
              <a:t>after</a:t>
            </a:r>
            <a:r>
              <a:rPr lang="hu-HU" dirty="0" smtClean="0"/>
              <a:t> 1981</a:t>
            </a:r>
            <a:r>
              <a:rPr lang="hu-HU" dirty="0" smtClean="0"/>
              <a:t>)</a:t>
            </a:r>
            <a:endParaRPr lang="en-US" dirty="0"/>
          </a:p>
          <a:p>
            <a:r>
              <a:rPr lang="en-US" dirty="0"/>
              <a:t>Before 1990 the reducing wasn't necessary or possible</a:t>
            </a:r>
          </a:p>
          <a:p>
            <a:r>
              <a:rPr lang="en-US" dirty="0"/>
              <a:t>After the change the heavy industry is fallen – some firms tried to reduce the working hours and productivity … without success</a:t>
            </a:r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">
            <a:extLst>
              <a:ext uri="{FF2B5EF4-FFF2-40B4-BE49-F238E27FC236}">
                <a16:creationId xmlns="" xmlns:a16="http://schemas.microsoft.com/office/drawing/2014/main" id="{451803AD-8F86-481D-8847-3597075D9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1940922"/>
            <a:ext cx="3667872" cy="359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r"/>
            <a:r>
              <a:rPr lang="en-US" b="1" dirty="0"/>
              <a:t>Historical overview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1. Before the Crisis 1990-2008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916832"/>
            <a:ext cx="5194920" cy="46085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Hungarian economy was growing in the 2000s</a:t>
            </a:r>
          </a:p>
          <a:p>
            <a:r>
              <a:rPr lang="en-US" dirty="0" smtClean="0"/>
              <a:t>In </a:t>
            </a:r>
            <a:r>
              <a:rPr lang="en-US" dirty="0"/>
              <a:t>the time of the social-liberal government, the trade union were strong</a:t>
            </a:r>
          </a:p>
          <a:p>
            <a:r>
              <a:rPr lang="en-US" dirty="0" smtClean="0"/>
              <a:t>Reducing </a:t>
            </a:r>
            <a:r>
              <a:rPr lang="en-US" dirty="0"/>
              <a:t>of working </a:t>
            </a:r>
            <a:r>
              <a:rPr lang="en-US" dirty="0" smtClean="0"/>
              <a:t>hours</a:t>
            </a:r>
            <a:r>
              <a:rPr lang="hu-HU" dirty="0" smtClean="0"/>
              <a:t> </a:t>
            </a:r>
            <a:r>
              <a:rPr lang="en-US" u="sng" dirty="0" smtClean="0"/>
              <a:t>(as a social benefit)</a:t>
            </a:r>
            <a:r>
              <a:rPr lang="en-US" dirty="0" smtClean="0"/>
              <a:t> </a:t>
            </a:r>
            <a:r>
              <a:rPr lang="en-US" dirty="0"/>
              <a:t>by </a:t>
            </a:r>
            <a:r>
              <a:rPr lang="en-US" dirty="0" smtClean="0"/>
              <a:t>collective agreement </a:t>
            </a:r>
            <a:r>
              <a:rPr lang="en-US" dirty="0"/>
              <a:t>(e.g. Hungarian Railway to 37,5 hours weekly)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Kép 3">
            <a:extLst>
              <a:ext uri="{FF2B5EF4-FFF2-40B4-BE49-F238E27FC236}">
                <a16:creationId xmlns="" xmlns:a16="http://schemas.microsoft.com/office/drawing/2014/main" id="{A1A2AD7B-C71A-4A27-95D3-9C7D76732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1888320"/>
            <a:ext cx="2924710" cy="291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0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/>
              <a:t/>
            </a:r>
            <a:br>
              <a:rPr lang="en-GB" dirty="0"/>
            </a:br>
            <a:r>
              <a:rPr lang="en-US" dirty="0"/>
              <a:t>2. 2008-2013</a:t>
            </a:r>
            <a:br>
              <a:rPr lang="en-US" dirty="0"/>
            </a:br>
            <a:r>
              <a:rPr lang="en-US" b="1" dirty="0" smtClean="0"/>
              <a:t>The impact of economic crisis (2008-)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/>
          </a:bodyPr>
          <a:lstStyle/>
          <a:p>
            <a:endParaRPr lang="hu-HU" dirty="0"/>
          </a:p>
          <a:p>
            <a:endParaRPr lang="en-GB" dirty="0"/>
          </a:p>
        </p:txBody>
      </p:sp>
      <p:pic>
        <p:nvPicPr>
          <p:cNvPr id="2050" name="Kép 0" descr="kkdsz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6" y="71400"/>
            <a:ext cx="326175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artalom helye 2">
            <a:extLst>
              <a:ext uri="{FF2B5EF4-FFF2-40B4-BE49-F238E27FC236}">
                <a16:creationId xmlns="" xmlns:a16="http://schemas.microsoft.com/office/drawing/2014/main" id="{E31DC214-7EA2-422E-A1F9-1EBF4A577F87}"/>
              </a:ext>
            </a:extLst>
          </p:cNvPr>
          <p:cNvSpPr txBox="1">
            <a:spLocks/>
          </p:cNvSpPr>
          <p:nvPr/>
        </p:nvSpPr>
        <p:spPr>
          <a:xfrm>
            <a:off x="457200" y="1916832"/>
            <a:ext cx="7571184" cy="4464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/>
              <a:t>crisis very </a:t>
            </a:r>
            <a:r>
              <a:rPr lang="en-US" dirty="0" smtClean="0"/>
              <a:t>hit </a:t>
            </a:r>
            <a:r>
              <a:rPr lang="en-US" dirty="0"/>
              <a:t>the Hungarian economy – many </a:t>
            </a:r>
            <a:r>
              <a:rPr lang="en-US" dirty="0" smtClean="0"/>
              <a:t>di</a:t>
            </a:r>
            <a:r>
              <a:rPr lang="hu-HU" dirty="0" smtClean="0"/>
              <a:t>s</a:t>
            </a:r>
            <a:r>
              <a:rPr lang="en-US" dirty="0" smtClean="0"/>
              <a:t>missals </a:t>
            </a:r>
            <a:r>
              <a:rPr lang="en-US" dirty="0"/>
              <a:t>in private sector and hard cuts in the public sector</a:t>
            </a:r>
          </a:p>
          <a:p>
            <a:r>
              <a:rPr lang="en-US" dirty="0"/>
              <a:t>The unemployment rate is increasing to 11, 7 %</a:t>
            </a:r>
          </a:p>
          <a:p>
            <a:r>
              <a:rPr lang="en-US" dirty="0"/>
              <a:t>New regulation (temporary 2009-2010): </a:t>
            </a:r>
            <a:r>
              <a:rPr lang="en-US" i="1" dirty="0"/>
              <a:t>possibility the reducing of the working hours for a short </a:t>
            </a:r>
            <a:r>
              <a:rPr lang="en-US" i="1" dirty="0" smtClean="0"/>
              <a:t>time</a:t>
            </a:r>
            <a:r>
              <a:rPr lang="hu-HU" i="1" dirty="0" smtClean="0"/>
              <a:t> </a:t>
            </a:r>
            <a:endParaRPr lang="en-US" i="1" dirty="0"/>
          </a:p>
          <a:p>
            <a:r>
              <a:rPr lang="en-GB" dirty="0" smtClean="0"/>
              <a:t>Some firms (in vehicle industry) reduced the working time and wages (Opel); some TU-s in other sectors didn’t accept this</a:t>
            </a:r>
          </a:p>
          <a:p>
            <a:endParaRPr lang="hu-HU" dirty="0"/>
          </a:p>
          <a:p>
            <a:endParaRPr lang="hu-HU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9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</TotalTime>
  <Words>561</Words>
  <Application>Microsoft Office PowerPoint</Application>
  <PresentationFormat>Diavetítés a képernyőre (4:3 oldalarány)</PresentationFormat>
  <Paragraphs>62</Paragraphs>
  <Slides>14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14</vt:i4>
      </vt:variant>
    </vt:vector>
  </HeadingPairs>
  <TitlesOfParts>
    <vt:vector size="15" baseType="lpstr">
      <vt:lpstr>Office-téma</vt:lpstr>
      <vt:lpstr> Questions of the working time in Hungary - an overview (possibly reducing, the past, the present (after the crisis) and the future?</vt:lpstr>
      <vt:lpstr> </vt:lpstr>
      <vt:lpstr> </vt:lpstr>
      <vt:lpstr> </vt:lpstr>
      <vt:lpstr> </vt:lpstr>
      <vt:lpstr> </vt:lpstr>
      <vt:lpstr>Historical overview 1. Before the Crisis 1990-2008</vt:lpstr>
      <vt:lpstr>Historical overview 1. Before the Crisis 1990-2008</vt:lpstr>
      <vt:lpstr> 2. 2008-2013 The impact of economic crisis (2008-) </vt:lpstr>
      <vt:lpstr>3. Current situation </vt:lpstr>
      <vt:lpstr>3. Current situation </vt:lpstr>
      <vt:lpstr>Future?</vt:lpstr>
      <vt:lpstr>Future?</vt:lpstr>
      <vt:lpstr>Thank You for your kind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Trade Union in Hungary</dc:title>
  <dc:creator>Véber János, MTA KIF</dc:creator>
  <cp:lastModifiedBy>Véber János, MTA KIF</cp:lastModifiedBy>
  <cp:revision>119</cp:revision>
  <dcterms:created xsi:type="dcterms:W3CDTF">2016-06-01T13:38:52Z</dcterms:created>
  <dcterms:modified xsi:type="dcterms:W3CDTF">2017-09-22T09:31:32Z</dcterms:modified>
</cp:coreProperties>
</file>