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5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0" r:id="rId3"/>
    <p:sldId id="330" r:id="rId4"/>
    <p:sldId id="362" r:id="rId5"/>
    <p:sldId id="363" r:id="rId6"/>
    <p:sldId id="343" r:id="rId7"/>
    <p:sldId id="364" r:id="rId8"/>
    <p:sldId id="354" r:id="rId9"/>
    <p:sldId id="365" r:id="rId10"/>
    <p:sldId id="361" r:id="rId1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9AD"/>
    <a:srgbClr val="0048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3" autoAdjust="0"/>
    <p:restoredTop sz="44559" autoAdjust="0"/>
  </p:normalViewPr>
  <p:slideViewPr>
    <p:cSldViewPr>
      <p:cViewPr varScale="1">
        <p:scale>
          <a:sx n="40" d="100"/>
          <a:sy n="40" d="100"/>
        </p:scale>
        <p:origin x="2454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latin typeface="+mj-lt"/>
              </a:rPr>
              <a:t>Hours per week spent doing unpaid work by those in </a:t>
            </a:r>
            <a:r>
              <a:rPr lang="en-GB" dirty="0" smtClean="0">
                <a:latin typeface="+mj-lt"/>
              </a:rPr>
              <a:t>employment</a:t>
            </a:r>
            <a:endParaRPr lang="en-GB" dirty="0">
              <a:latin typeface="+mj-lt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EU 27</c:v>
                </c:pt>
              </c:strCache>
            </c:strRef>
          </c:tx>
          <c:spPr>
            <a:solidFill>
              <a:schemeClr val="accent3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Caring for children</c:v>
                </c:pt>
                <c:pt idx="1">
                  <c:v>Cooking and/or housework</c:v>
                </c:pt>
                <c:pt idx="2">
                  <c:v>Caring for elderly and disabled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23</c:v>
                </c:pt>
                <c:pt idx="1">
                  <c:v>11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7D-41EE-8A79-592B8429F5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Czech Republic</c:v>
                </c:pt>
              </c:strCache>
            </c:strRef>
          </c:tx>
          <c:spPr>
            <a:solidFill>
              <a:schemeClr val="accent3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Caring for children</c:v>
                </c:pt>
                <c:pt idx="1">
                  <c:v>Cooking and/or housework</c:v>
                </c:pt>
                <c:pt idx="2">
                  <c:v>Caring for elderly and disabled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16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7D-41EE-8A79-592B8429F5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7595960"/>
        <c:axId val="17597600"/>
      </c:barChart>
      <c:catAx>
        <c:axId val="17595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7597600"/>
        <c:crosses val="autoZero"/>
        <c:auto val="1"/>
        <c:lblAlgn val="ctr"/>
        <c:lblOffset val="100"/>
        <c:noMultiLvlLbl val="0"/>
      </c:catAx>
      <c:valAx>
        <c:axId val="17597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595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2638A-079B-4F73-BE03-977C21D6AA75}" type="datetimeFigureOut">
              <a:rPr lang="fr-FR" smtClean="0"/>
              <a:t>21/09/2017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BF89D-9094-43F0-892A-675CE62146F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947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B4421-925F-497E-99A7-E2B9CFE5929E}" type="datetimeFigureOut">
              <a:rPr lang="fr-FR" smtClean="0"/>
              <a:t>21/09/2017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9B71E-AA8F-406C-92FA-BD489183A94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204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994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994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BE" baseline="0" dirty="0" smtClean="0"/>
          </a:p>
          <a:p>
            <a:pPr marL="0" indent="0">
              <a:buFont typeface="Wingdings" pitchFamily="2" charset="2"/>
              <a:buNone/>
            </a:pPr>
            <a:endParaRPr lang="nl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373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anose="05000000000000000000" pitchFamily="2" charset="2"/>
              <a:buNone/>
            </a:pPr>
            <a:endParaRPr lang="nl-BE" sz="10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373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35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22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000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512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2000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9B71E-AA8F-406C-92FA-BD489183A944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34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33FDE-64BB-446D-AC84-EC43D0E7375F}" type="datetime1">
              <a:rPr lang="fr-FR" smtClean="0"/>
              <a:t>21/09/2017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0847A-0F1B-46F6-9FE9-DAAB744260A2}" type="datetime1">
              <a:rPr lang="fr-FR" smtClean="0"/>
              <a:t>21/09/2017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2056-E00C-4D75-946C-8942396BF03C}" type="datetime1">
              <a:rPr lang="fr-FR" smtClean="0"/>
              <a:t>21/09/2017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75A3-75DB-4AAA-A275-9861ED67EF0B}" type="datetime1">
              <a:rPr lang="fr-FR" smtClean="0"/>
              <a:t>21/09/2017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F8CEB-5EC5-4C0F-8AEF-85C0434D5CA7}" type="datetime1">
              <a:rPr lang="fr-FR" smtClean="0"/>
              <a:t>21/09/2017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B2143-187E-45C7-B4E3-2AF7F34B8503}" type="datetime1">
              <a:rPr lang="fr-FR" smtClean="0"/>
              <a:t>21/09/2017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F874-2DB8-4FF1-8C1C-BE3AE715CABD}" type="datetime1">
              <a:rPr lang="fr-FR" smtClean="0"/>
              <a:t>21/09/2017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67E5E-6DA5-4523-BCBD-B6A4817D6FC3}" type="datetime1">
              <a:rPr lang="fr-FR" smtClean="0"/>
              <a:t>21/09/2017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1A823-388E-4A20-8DEC-573D02EB6360}" type="datetime1">
              <a:rPr lang="fr-FR" smtClean="0"/>
              <a:t>21/09/2017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9316E-1E46-47D8-AAB4-33FA50943D4B}" type="datetime1">
              <a:rPr lang="fr-FR" smtClean="0"/>
              <a:t>21/09/2017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D60EB-2C72-4E6F-83F8-F90B4BCB1BE8}" type="datetime1">
              <a:rPr lang="fr-FR" smtClean="0"/>
              <a:t>21/09/2017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66ED27E-7859-460F-8D40-615B9729EC97}" type="datetime1">
              <a:rPr lang="fr-FR" smtClean="0"/>
              <a:t>21/09/2017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PHS - opportunity for employment and flexibility of labour market - Prague - February 11th, 2014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558B59C-2EA3-4843-AD3C-BB48880C6299}" type="slidenum">
              <a:rPr lang="fr-FR" smtClean="0"/>
              <a:t>‹#›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si-europe.e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aurelie.decker@efsi-europe.eu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12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G"/><Relationship Id="rId9" Type="http://schemas.openxmlformats.org/officeDocument/2006/relationships/image" Target="../media/image9.jpeg"/><Relationship Id="rId1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www.impact-phs.e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6120680"/>
          </a:xfrm>
        </p:spPr>
        <p:txBody>
          <a:bodyPr>
            <a:normAutofit/>
          </a:bodyPr>
          <a:lstStyle/>
          <a:p>
            <a:r>
              <a:rPr lang="nl-BE" b="1" dirty="0" smtClean="0">
                <a:latin typeface="Trebuchet MS" pitchFamily="34" charset="0"/>
              </a:rPr>
              <a:t/>
            </a:r>
            <a:br>
              <a:rPr lang="nl-BE" b="1" dirty="0" smtClean="0">
                <a:latin typeface="Trebuchet MS" pitchFamily="34" charset="0"/>
              </a:rPr>
            </a:br>
            <a:r>
              <a:rPr lang="nl-BE" b="1" dirty="0" smtClean="0">
                <a:latin typeface="Trebuchet MS" pitchFamily="34" charset="0"/>
              </a:rPr>
              <a:t/>
            </a:r>
            <a:br>
              <a:rPr lang="nl-BE" b="1" dirty="0" smtClean="0">
                <a:latin typeface="Trebuchet MS" pitchFamily="34" charset="0"/>
              </a:rPr>
            </a:b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1906" y="764704"/>
            <a:ext cx="7488832" cy="4968553"/>
          </a:xfrm>
        </p:spPr>
        <p:txBody>
          <a:bodyPr>
            <a:normAutofit/>
          </a:bodyPr>
          <a:lstStyle/>
          <a:p>
            <a:r>
              <a:rPr lang="nl-BE" b="1" dirty="0" smtClean="0"/>
              <a:t>Conference “</a:t>
            </a:r>
            <a:r>
              <a:rPr lang="nl-BE" b="1" dirty="0" err="1" smtClean="0"/>
              <a:t>Reducing</a:t>
            </a:r>
            <a:r>
              <a:rPr lang="nl-BE" b="1" dirty="0" smtClean="0"/>
              <a:t> </a:t>
            </a:r>
            <a:r>
              <a:rPr lang="nl-BE" b="1" dirty="0" err="1" smtClean="0"/>
              <a:t>working</a:t>
            </a:r>
            <a:r>
              <a:rPr lang="nl-BE" b="1" dirty="0" smtClean="0"/>
              <a:t> </a:t>
            </a:r>
            <a:r>
              <a:rPr lang="nl-BE" b="1" dirty="0" err="1" smtClean="0"/>
              <a:t>hours</a:t>
            </a:r>
            <a:r>
              <a:rPr lang="nl-BE" b="1" dirty="0" smtClean="0"/>
              <a:t> </a:t>
            </a:r>
            <a:r>
              <a:rPr lang="nl-BE" b="1" dirty="0" err="1" smtClean="0"/>
              <a:t>and</a:t>
            </a:r>
            <a:r>
              <a:rPr lang="nl-BE" b="1" dirty="0" smtClean="0"/>
              <a:t> </a:t>
            </a:r>
            <a:r>
              <a:rPr lang="nl-BE" b="1" dirty="0" err="1" smtClean="0"/>
              <a:t>work</a:t>
            </a:r>
            <a:r>
              <a:rPr lang="nl-BE" b="1" dirty="0" smtClean="0"/>
              <a:t>-life </a:t>
            </a:r>
            <a:r>
              <a:rPr lang="nl-BE" b="1" dirty="0" err="1" smtClean="0"/>
              <a:t>balance</a:t>
            </a:r>
            <a:r>
              <a:rPr lang="nl-BE" b="1" dirty="0" smtClean="0"/>
              <a:t>”</a:t>
            </a:r>
          </a:p>
          <a:p>
            <a:pPr>
              <a:spcBef>
                <a:spcPts val="0"/>
              </a:spcBef>
            </a:pPr>
            <a:r>
              <a:rPr lang="nl-BE" b="1" i="1" dirty="0" smtClean="0"/>
              <a:t>Prague – September 25, 2017</a:t>
            </a:r>
          </a:p>
          <a:p>
            <a:endParaRPr lang="nl-BE" sz="2000" b="1" dirty="0" smtClean="0">
              <a:solidFill>
                <a:schemeClr val="tx1"/>
              </a:solidFill>
            </a:endParaRPr>
          </a:p>
          <a:p>
            <a:endParaRPr lang="nl-BE" sz="2000" b="1" dirty="0">
              <a:solidFill>
                <a:schemeClr val="tx1"/>
              </a:solidFill>
            </a:endParaRPr>
          </a:p>
          <a:p>
            <a:endParaRPr lang="nl-BE" sz="2000" b="1" dirty="0" smtClean="0">
              <a:solidFill>
                <a:schemeClr val="tx1"/>
              </a:solidFill>
            </a:endParaRPr>
          </a:p>
          <a:p>
            <a:r>
              <a:rPr lang="nl-BE" sz="4800" b="1" dirty="0" smtClean="0">
                <a:solidFill>
                  <a:srgbClr val="2969AD"/>
                </a:solidFill>
              </a:rPr>
              <a:t>PHS’ </a:t>
            </a:r>
            <a:r>
              <a:rPr lang="nl-BE" sz="4800" b="1" dirty="0" err="1" smtClean="0">
                <a:solidFill>
                  <a:srgbClr val="2969AD"/>
                </a:solidFill>
              </a:rPr>
              <a:t>contribution</a:t>
            </a:r>
            <a:r>
              <a:rPr lang="nl-BE" sz="4800" b="1" dirty="0" smtClean="0">
                <a:solidFill>
                  <a:srgbClr val="2969AD"/>
                </a:solidFill>
              </a:rPr>
              <a:t> </a:t>
            </a:r>
            <a:r>
              <a:rPr lang="nl-BE" sz="4800" b="1" dirty="0" err="1" smtClean="0">
                <a:solidFill>
                  <a:srgbClr val="2969AD"/>
                </a:solidFill>
              </a:rPr>
              <a:t>to</a:t>
            </a:r>
            <a:r>
              <a:rPr lang="nl-BE" sz="4800" b="1" dirty="0" smtClean="0">
                <a:solidFill>
                  <a:srgbClr val="2969AD"/>
                </a:solidFill>
              </a:rPr>
              <a:t> </a:t>
            </a:r>
            <a:r>
              <a:rPr lang="nl-BE" sz="4800" b="1" dirty="0" err="1" smtClean="0">
                <a:solidFill>
                  <a:srgbClr val="2969AD"/>
                </a:solidFill>
              </a:rPr>
              <a:t>work</a:t>
            </a:r>
            <a:r>
              <a:rPr lang="nl-BE" sz="4800" b="1" dirty="0" smtClean="0">
                <a:solidFill>
                  <a:srgbClr val="2969AD"/>
                </a:solidFill>
              </a:rPr>
              <a:t>-life </a:t>
            </a:r>
            <a:r>
              <a:rPr lang="nl-BE" sz="4800" b="1" dirty="0" err="1" smtClean="0">
                <a:solidFill>
                  <a:srgbClr val="2969AD"/>
                </a:solidFill>
              </a:rPr>
              <a:t>balance</a:t>
            </a:r>
            <a:endParaRPr lang="nl-BE" dirty="0" smtClean="0"/>
          </a:p>
          <a:p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311498"/>
            <a:ext cx="2736304" cy="11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6120680"/>
          </a:xfrm>
        </p:spPr>
        <p:txBody>
          <a:bodyPr>
            <a:normAutofit/>
          </a:bodyPr>
          <a:lstStyle/>
          <a:p>
            <a:r>
              <a:rPr lang="nl-BE" b="1" dirty="0" smtClean="0">
                <a:latin typeface="Trebuchet MS" pitchFamily="34" charset="0"/>
              </a:rPr>
              <a:t/>
            </a:r>
            <a:br>
              <a:rPr lang="nl-BE" b="1" dirty="0" smtClean="0">
                <a:latin typeface="Trebuchet MS" pitchFamily="34" charset="0"/>
              </a:rPr>
            </a:br>
            <a:r>
              <a:rPr lang="nl-BE" b="1" dirty="0" smtClean="0">
                <a:latin typeface="Trebuchet MS" pitchFamily="34" charset="0"/>
              </a:rPr>
              <a:t/>
            </a:r>
            <a:br>
              <a:rPr lang="nl-BE" b="1" dirty="0" smtClean="0">
                <a:latin typeface="Trebuchet MS" pitchFamily="34" charset="0"/>
              </a:rPr>
            </a:b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1906" y="764704"/>
            <a:ext cx="7488832" cy="4968553"/>
          </a:xfrm>
        </p:spPr>
        <p:txBody>
          <a:bodyPr>
            <a:normAutofit/>
          </a:bodyPr>
          <a:lstStyle/>
          <a:p>
            <a:endParaRPr lang="nl-BE" sz="3600" b="1" dirty="0">
              <a:solidFill>
                <a:schemeClr val="tx1"/>
              </a:solidFill>
            </a:endParaRPr>
          </a:p>
          <a:p>
            <a:r>
              <a:rPr lang="nl-BE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Thank</a:t>
            </a:r>
            <a:r>
              <a:rPr lang="nl-BE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BE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</a:t>
            </a:r>
            <a:r>
              <a:rPr lang="nl-BE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BE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</a:t>
            </a:r>
            <a:r>
              <a:rPr lang="nl-BE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nl-BE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your</a:t>
            </a:r>
            <a:r>
              <a:rPr lang="nl-BE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attention ! </a:t>
            </a:r>
          </a:p>
          <a:p>
            <a:endParaRPr lang="nl-BE" dirty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  <a:p>
            <a:endParaRPr lang="nl-BE" dirty="0" smtClean="0"/>
          </a:p>
          <a:p>
            <a:r>
              <a:rPr lang="nl-BE" dirty="0" smtClean="0">
                <a:hlinkClick r:id="rId3"/>
              </a:rPr>
              <a:t>www.efsi-europe.eu</a:t>
            </a:r>
            <a:endParaRPr lang="nl-BE" dirty="0" smtClean="0"/>
          </a:p>
          <a:p>
            <a:r>
              <a:rPr lang="nl-BE" dirty="0" smtClean="0">
                <a:hlinkClick r:id="rId4"/>
              </a:rPr>
              <a:t>aurelie.decker@efsi-europe.eu</a:t>
            </a:r>
            <a:r>
              <a:rPr lang="nl-BE" dirty="0" smtClean="0"/>
              <a:t> </a:t>
            </a:r>
          </a:p>
          <a:p>
            <a:r>
              <a:rPr lang="nl-BE" dirty="0" err="1" smtClean="0">
                <a:solidFill>
                  <a:schemeClr val="tx1"/>
                </a:solidFill>
              </a:rPr>
              <a:t>Twitter</a:t>
            </a:r>
            <a:r>
              <a:rPr lang="nl-BE" dirty="0" smtClean="0">
                <a:solidFill>
                  <a:schemeClr val="tx1"/>
                </a:solidFill>
              </a:rPr>
              <a:t> : @EFSI_EU </a:t>
            </a:r>
          </a:p>
          <a:p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212976"/>
            <a:ext cx="2403748" cy="966586"/>
          </a:xfrm>
          <a:prstGeom prst="rect">
            <a:avLst/>
          </a:prstGeom>
        </p:spPr>
      </p:pic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5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7748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50000"/>
              <a:buFont typeface="Wingdings" pitchFamily="2" charset="2"/>
              <a:buChar char="§"/>
            </a:pPr>
            <a:r>
              <a:rPr lang="nl-BE" sz="2300" dirty="0" smtClean="0">
                <a:ea typeface="Verdana" pitchFamily="34" charset="0"/>
                <a:cs typeface="Verdana" pitchFamily="34" charset="0"/>
              </a:rPr>
              <a:t>The </a:t>
            </a:r>
            <a:r>
              <a:rPr lang="nl-BE" sz="2300" b="1" dirty="0" err="1" smtClean="0">
                <a:ea typeface="Verdana" pitchFamily="34" charset="0"/>
                <a:cs typeface="Verdana" pitchFamily="34" charset="0"/>
              </a:rPr>
              <a:t>voice</a:t>
            </a:r>
            <a:r>
              <a:rPr lang="nl-BE" sz="2300" b="1" dirty="0" smtClean="0">
                <a:ea typeface="Verdana" pitchFamily="34" charset="0"/>
                <a:cs typeface="Verdana" pitchFamily="34" charset="0"/>
              </a:rPr>
              <a:t> of Personal </a:t>
            </a:r>
            <a:r>
              <a:rPr lang="nl-BE" sz="2300" b="1" dirty="0" err="1" smtClean="0">
                <a:ea typeface="Verdana" pitchFamily="34" charset="0"/>
                <a:cs typeface="Verdana" pitchFamily="34" charset="0"/>
              </a:rPr>
              <a:t>and</a:t>
            </a:r>
            <a:r>
              <a:rPr lang="nl-BE" sz="2300" b="1" dirty="0" smtClean="0">
                <a:ea typeface="Verdana" pitchFamily="34" charset="0"/>
                <a:cs typeface="Verdana" pitchFamily="34" charset="0"/>
              </a:rPr>
              <a:t> Household Services </a:t>
            </a:r>
            <a:r>
              <a:rPr lang="nl-BE" sz="2300" b="1" dirty="0" err="1" smtClean="0">
                <a:ea typeface="Verdana" pitchFamily="34" charset="0"/>
                <a:cs typeface="Verdana" pitchFamily="34" charset="0"/>
              </a:rPr>
              <a:t>industry</a:t>
            </a:r>
            <a:r>
              <a:rPr lang="nl-BE" sz="23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to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the EU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Institutions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since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2006.</a:t>
            </a:r>
            <a:r>
              <a:rPr lang="nl-BE" sz="2300" dirty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Brings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national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federations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and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associations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as well as private companies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together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.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50000"/>
              <a:buFont typeface="Wingdings" pitchFamily="2" charset="2"/>
              <a:buChar char="§"/>
            </a:pPr>
            <a:endParaRPr lang="nl-BE" sz="2300" dirty="0" smtClean="0"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SzPct val="150000"/>
              <a:buFont typeface="Wingdings" pitchFamily="2" charset="2"/>
              <a:buChar char="§"/>
            </a:pPr>
            <a:r>
              <a:rPr lang="nl-BE" sz="2300" dirty="0" smtClean="0">
                <a:ea typeface="Verdana" pitchFamily="34" charset="0"/>
                <a:cs typeface="Verdana" pitchFamily="34" charset="0"/>
              </a:rPr>
              <a:t>Through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its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members, EFSI is present in </a:t>
            </a:r>
            <a:r>
              <a:rPr lang="nl-BE" sz="2300" b="1" dirty="0" smtClean="0">
                <a:ea typeface="Verdana" pitchFamily="34" charset="0"/>
                <a:cs typeface="Verdana" pitchFamily="34" charset="0"/>
              </a:rPr>
              <a:t>22 EU Member </a:t>
            </a:r>
            <a:r>
              <a:rPr lang="nl-BE" sz="2300" b="1" dirty="0" err="1" smtClean="0">
                <a:ea typeface="Verdana" pitchFamily="34" charset="0"/>
                <a:cs typeface="Verdana" pitchFamily="34" charset="0"/>
              </a:rPr>
              <a:t>States</a:t>
            </a:r>
            <a:r>
              <a:rPr lang="nl-BE" sz="23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and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promotes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 exchange of </a:t>
            </a:r>
            <a:r>
              <a:rPr lang="nl-BE" sz="2300" dirty="0" err="1" smtClean="0">
                <a:ea typeface="Verdana" pitchFamily="34" charset="0"/>
                <a:cs typeface="Verdana" pitchFamily="34" charset="0"/>
              </a:rPr>
              <a:t>practices</a:t>
            </a:r>
            <a:r>
              <a:rPr lang="nl-BE" sz="2300" dirty="0" smtClean="0">
                <a:ea typeface="Verdana" pitchFamily="34" charset="0"/>
                <a:cs typeface="Verdana" pitchFamily="34" charset="0"/>
              </a:rPr>
              <a:t>. </a:t>
            </a: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2800" i="1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2600" i="1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15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15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15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0" indent="0" algn="just">
              <a:lnSpc>
                <a:spcPct val="90000"/>
              </a:lnSpc>
              <a:spcBef>
                <a:spcPts val="0"/>
              </a:spcBef>
              <a:buClr>
                <a:schemeClr val="accent5"/>
              </a:buClr>
              <a:buNone/>
            </a:pPr>
            <a:endParaRPr lang="nl-BE" sz="15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nl-BE" sz="26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1828800" lvl="4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None/>
            </a:pPr>
            <a:r>
              <a:rPr lang="nl-BE" sz="22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 </a:t>
            </a:r>
          </a:p>
          <a:p>
            <a:endParaRPr lang="fr-FR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Informal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roundtable</a:t>
            </a:r>
            <a:r>
              <a:rPr lang="nl-BE" dirty="0" smtClean="0">
                <a:solidFill>
                  <a:srgbClr val="2969AD"/>
                </a:solidFill>
              </a:rPr>
              <a:t> on PHS</a:t>
            </a:r>
            <a:r>
              <a:rPr lang="en-US" dirty="0" smtClean="0">
                <a:solidFill>
                  <a:srgbClr val="2969AD"/>
                </a:solidFill>
              </a:rPr>
              <a:t>– Brussels – October 13, 2016</a:t>
            </a:r>
            <a:endParaRPr lang="fr-FR" dirty="0">
              <a:solidFill>
                <a:srgbClr val="2969AD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16" y="3153603"/>
            <a:ext cx="1399294" cy="9502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805" y="4173550"/>
            <a:ext cx="1899951" cy="91801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886" y="4387234"/>
            <a:ext cx="2088232" cy="5268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9637" y="5150684"/>
            <a:ext cx="2074916" cy="9243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480" y="3165610"/>
            <a:ext cx="1145568" cy="9262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776" y="3434459"/>
            <a:ext cx="2362200" cy="3992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441" y="3250712"/>
            <a:ext cx="2217588" cy="7345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362040"/>
            <a:ext cx="2014002" cy="564773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36712"/>
          </a:xfrm>
        </p:spPr>
        <p:txBody>
          <a:bodyPr/>
          <a:lstStyle/>
          <a:p>
            <a:r>
              <a:rPr lang="nl-BE" sz="4400" b="1" dirty="0" smtClean="0">
                <a:solidFill>
                  <a:srgbClr val="2969AD"/>
                </a:solidFill>
                <a:effectLst/>
                <a:latin typeface="+mj-lt"/>
              </a:rPr>
              <a:t>EFSI</a:t>
            </a:r>
            <a:endParaRPr lang="fr-FR" sz="4400" b="1" dirty="0">
              <a:solidFill>
                <a:srgbClr val="2969AD"/>
              </a:solidFill>
              <a:effectLst/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836" y="5225421"/>
            <a:ext cx="957496" cy="849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187" y="5245487"/>
            <a:ext cx="1974095" cy="6838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50" y="5568993"/>
            <a:ext cx="1343025" cy="38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14" y="4162921"/>
            <a:ext cx="1556517" cy="112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4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779" y="0"/>
            <a:ext cx="8229600" cy="980728"/>
          </a:xfrm>
        </p:spPr>
        <p:txBody>
          <a:bodyPr/>
          <a:lstStyle/>
          <a:p>
            <a:r>
              <a:rPr lang="nl-BE" sz="38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Personal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and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household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services</a:t>
            </a:r>
            <a:endParaRPr lang="fr-FR" sz="4000" b="1" dirty="0">
              <a:solidFill>
                <a:srgbClr val="2969AD"/>
              </a:solidFill>
              <a:effectLst/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0060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None/>
            </a:pPr>
            <a:r>
              <a:rPr lang="en-US" sz="11200" dirty="0" smtClean="0">
                <a:ea typeface="Verdana" pitchFamily="34" charset="0"/>
                <a:cs typeface="Verdana" pitchFamily="34" charset="0"/>
              </a:rPr>
              <a:t>«</a:t>
            </a:r>
            <a:r>
              <a:rPr lang="fr-FR" sz="11200" dirty="0" smtClean="0">
                <a:ea typeface="Verdana" pitchFamily="34" charset="0"/>
                <a:cs typeface="Verdana" pitchFamily="34" charset="0"/>
              </a:rPr>
              <a:t>  </a:t>
            </a:r>
            <a:r>
              <a:rPr lang="fr-FR" sz="11200" dirty="0" err="1" smtClean="0">
                <a:ea typeface="Verdana" pitchFamily="34" charset="0"/>
                <a:cs typeface="Verdana" pitchFamily="34" charset="0"/>
              </a:rPr>
              <a:t>Personal</a:t>
            </a:r>
            <a:r>
              <a:rPr lang="fr-FR" sz="11200" dirty="0" smtClean="0">
                <a:ea typeface="Verdana" pitchFamily="34" charset="0"/>
                <a:cs typeface="Verdana" pitchFamily="34" charset="0"/>
              </a:rPr>
              <a:t> and </a:t>
            </a:r>
            <a:r>
              <a:rPr lang="fr-FR" sz="11200" dirty="0" err="1" smtClean="0">
                <a:ea typeface="Verdana" pitchFamily="34" charset="0"/>
                <a:cs typeface="Verdana" pitchFamily="34" charset="0"/>
              </a:rPr>
              <a:t>household</a:t>
            </a:r>
            <a:r>
              <a:rPr lang="fr-FR" sz="112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fr-FR" sz="11200" dirty="0">
                <a:ea typeface="Verdana" pitchFamily="34" charset="0"/>
                <a:cs typeface="Verdana" pitchFamily="34" charset="0"/>
              </a:rPr>
              <a:t>services (PHS) </a:t>
            </a:r>
            <a:r>
              <a:rPr lang="en-GB" sz="11200" dirty="0">
                <a:ea typeface="Verdana" pitchFamily="34" charset="0"/>
                <a:cs typeface="Verdana" pitchFamily="34" charset="0"/>
              </a:rPr>
              <a:t>cover </a:t>
            </a:r>
            <a:r>
              <a:rPr lang="en-GB" sz="11200" b="1" dirty="0">
                <a:ea typeface="Verdana" pitchFamily="34" charset="0"/>
                <a:cs typeface="Verdana" pitchFamily="34" charset="0"/>
              </a:rPr>
              <a:t>a broad range of activities that contribute to well-being at home of families and </a:t>
            </a:r>
            <a:r>
              <a:rPr lang="en-GB" sz="11200" b="1" dirty="0" smtClean="0">
                <a:ea typeface="Verdana" pitchFamily="34" charset="0"/>
                <a:cs typeface="Verdana" pitchFamily="34" charset="0"/>
              </a:rPr>
              <a:t>individuals</a:t>
            </a:r>
            <a:r>
              <a:rPr lang="fr-FR" sz="11200" dirty="0">
                <a:ea typeface="Verdana" pitchFamily="34" charset="0"/>
                <a:cs typeface="Verdana" pitchFamily="34" charset="0"/>
              </a:rPr>
              <a:t> »</a:t>
            </a:r>
            <a:endParaRPr lang="en-GB" sz="11200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None/>
            </a:pPr>
            <a:r>
              <a:rPr lang="en-GB" sz="74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en-GB" sz="7400" i="1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en-GB" sz="7400" i="1" dirty="0">
                <a:ea typeface="Verdana" pitchFamily="34" charset="0"/>
                <a:cs typeface="Verdana" pitchFamily="34" charset="0"/>
              </a:rPr>
              <a:t>European Commission, 2012</a:t>
            </a:r>
            <a:r>
              <a:rPr lang="en-GB" sz="7400" i="1" dirty="0" smtClean="0">
                <a:ea typeface="Verdana" pitchFamily="34" charset="0"/>
                <a:cs typeface="Verdana" pitchFamily="34" charset="0"/>
              </a:rPr>
              <a:t>)</a:t>
            </a:r>
            <a:endParaRPr lang="en-GB" sz="7400" i="1" dirty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Cleaning</a:t>
            </a:r>
            <a:endParaRPr lang="fr-FR" sz="8000" b="1" dirty="0" smtClean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Cooking</a:t>
            </a: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Ironing</a:t>
            </a:r>
            <a:endParaRPr lang="fr-FR" sz="8000" b="1" dirty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Home </a:t>
            </a: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repairs</a:t>
            </a: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, maintenance, </a:t>
            </a: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Gardening</a:t>
            </a: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, </a:t>
            </a: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Remedial</a:t>
            </a: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 classes</a:t>
            </a: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Childcare</a:t>
            </a:r>
            <a:endParaRPr lang="fr-FR" sz="8000" b="1" dirty="0" smtClean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Care for the </a:t>
            </a: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elderly</a:t>
            </a:r>
            <a:endParaRPr lang="fr-FR" sz="8000" b="1" dirty="0" smtClean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6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Care for </a:t>
            </a: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person</a:t>
            </a: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with</a:t>
            </a:r>
            <a:r>
              <a:rPr lang="fr-FR" sz="8000" b="1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fr-FR" sz="8000" b="1" dirty="0" err="1" smtClean="0">
                <a:ea typeface="Verdana" pitchFamily="34" charset="0"/>
                <a:cs typeface="Verdana" pitchFamily="34" charset="0"/>
              </a:rPr>
              <a:t>disabilities</a:t>
            </a:r>
            <a:endParaRPr lang="fr-FR" sz="8000" b="1" dirty="0" smtClean="0">
              <a:ea typeface="Verdana" pitchFamily="34" charset="0"/>
              <a:cs typeface="Verdana" pitchFamily="34" charset="0"/>
            </a:endParaRPr>
          </a:p>
          <a:p>
            <a:pPr lvl="4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fr-FR" sz="8000" b="1" dirty="0" smtClean="0">
              <a:ea typeface="Verdana" pitchFamily="34" charset="0"/>
              <a:cs typeface="Verdana" pitchFamily="34" charset="0"/>
            </a:endParaRPr>
          </a:p>
          <a:p>
            <a:pPr marL="1828800" lvl="4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None/>
            </a:pPr>
            <a:r>
              <a:rPr lang="fr-FR" sz="2800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 </a:t>
            </a:r>
          </a:p>
          <a:p>
            <a:pPr marL="1828800" lvl="4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None/>
            </a:pPr>
            <a:endParaRPr lang="fr-FR" sz="28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marL="114300" indent="0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None/>
            </a:pPr>
            <a:endParaRPr lang="en-GB" sz="36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fr-FR" sz="2800" dirty="0" smtClean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fr-FR" sz="28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endParaRPr lang="fr-FR" sz="2800" dirty="0">
              <a:solidFill>
                <a:schemeClr val="tx1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19" y="2676069"/>
            <a:ext cx="938128" cy="938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35" y="5209055"/>
            <a:ext cx="992538" cy="992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09" y="3933056"/>
            <a:ext cx="967172" cy="9671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22379" y="4546430"/>
            <a:ext cx="338554" cy="159346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GB" sz="1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CC. @</a:t>
            </a:r>
            <a:r>
              <a:rPr lang="en-GB" sz="10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flaticons</a:t>
            </a:r>
            <a:endParaRPr lang="en-GB" sz="1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13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Unpaid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work’s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influence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on WLB</a:t>
            </a:r>
            <a:endParaRPr lang="en-GB" sz="4000" dirty="0">
              <a:solidFill>
                <a:srgbClr val="2969AD"/>
              </a:solidFill>
              <a:effectLst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7399898"/>
              </p:ext>
            </p:extLst>
          </p:nvPr>
        </p:nvGraphicFramePr>
        <p:xfrm>
          <a:off x="539552" y="1404345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30679" y="5775209"/>
            <a:ext cx="36473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i="1" dirty="0" smtClean="0">
                <a:latin typeface="+mj-lt"/>
              </a:rPr>
              <a:t>Source : Eurofound, 3rd European </a:t>
            </a:r>
            <a:r>
              <a:rPr lang="nl-BE" sz="1200" i="1" dirty="0" err="1" smtClean="0">
                <a:latin typeface="+mj-lt"/>
              </a:rPr>
              <a:t>Quality</a:t>
            </a:r>
            <a:r>
              <a:rPr lang="nl-BE" sz="1200" i="1" dirty="0" smtClean="0">
                <a:latin typeface="+mj-lt"/>
              </a:rPr>
              <a:t> of Life Survey</a:t>
            </a:r>
            <a:endParaRPr lang="en-GB" sz="1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67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PHS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contribution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to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WLB</a:t>
            </a:r>
            <a:endParaRPr lang="en-GB" sz="4000" dirty="0">
              <a:solidFill>
                <a:srgbClr val="2969AD"/>
              </a:solidFill>
              <a:effectLst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00599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fr-FR" sz="2800" dirty="0" err="1">
                <a:ea typeface="Verdana" pitchFamily="34" charset="0"/>
                <a:cs typeface="Verdana" pitchFamily="34" charset="0"/>
              </a:rPr>
              <a:t>Personal</a:t>
            </a:r>
            <a:r>
              <a:rPr lang="fr-FR" sz="2800" dirty="0">
                <a:ea typeface="Verdana" pitchFamily="34" charset="0"/>
                <a:cs typeface="Verdana" pitchFamily="34" charset="0"/>
              </a:rPr>
              <a:t> and </a:t>
            </a:r>
            <a:r>
              <a:rPr lang="fr-FR" sz="2800" dirty="0" err="1">
                <a:ea typeface="Verdana" pitchFamily="34" charset="0"/>
                <a:cs typeface="Verdana" pitchFamily="34" charset="0"/>
              </a:rPr>
              <a:t>household</a:t>
            </a:r>
            <a:r>
              <a:rPr lang="fr-FR" sz="2800" dirty="0">
                <a:ea typeface="Verdana" pitchFamily="34" charset="0"/>
                <a:cs typeface="Verdana" pitchFamily="34" charset="0"/>
              </a:rPr>
              <a:t> </a:t>
            </a:r>
            <a:r>
              <a:rPr lang="fr-FR" sz="2800" dirty="0" smtClean="0">
                <a:ea typeface="Verdana" pitchFamily="34" charset="0"/>
                <a:cs typeface="Verdana" pitchFamily="34" charset="0"/>
              </a:rPr>
              <a:t>services: 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400" b="1" dirty="0" smtClean="0">
                <a:ea typeface="Verdana" pitchFamily="34" charset="0"/>
                <a:cs typeface="Verdana" pitchFamily="34" charset="0"/>
              </a:rPr>
              <a:t>enable families </a:t>
            </a:r>
            <a:r>
              <a:rPr lang="en-GB" sz="2400" b="1" dirty="0">
                <a:ea typeface="Verdana" pitchFamily="34" charset="0"/>
                <a:cs typeface="Verdana" pitchFamily="34" charset="0"/>
              </a:rPr>
              <a:t>and individuals to externalize daily tasks </a:t>
            </a:r>
            <a:r>
              <a:rPr lang="en-GB" sz="2400" dirty="0">
                <a:ea typeface="Verdana" pitchFamily="34" charset="0"/>
                <a:cs typeface="Verdana" pitchFamily="34" charset="0"/>
              </a:rPr>
              <a:t>made at home as well as child and elderly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care,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spcAft>
                <a:spcPts val="24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400" b="1" dirty="0" smtClean="0">
                <a:ea typeface="Verdana" pitchFamily="34" charset="0"/>
                <a:cs typeface="Verdana" pitchFamily="34" charset="0"/>
              </a:rPr>
              <a:t>favour </a:t>
            </a:r>
            <a:r>
              <a:rPr lang="en-GB" sz="2400" b="1" dirty="0">
                <a:ea typeface="Verdana" pitchFamily="34" charset="0"/>
                <a:cs typeface="Verdana" pitchFamily="34" charset="0"/>
              </a:rPr>
              <a:t>women increased participation to the </a:t>
            </a:r>
            <a:r>
              <a:rPr lang="en-GB" sz="2400" b="1" dirty="0" smtClean="0">
                <a:ea typeface="Verdana" pitchFamily="34" charset="0"/>
                <a:cs typeface="Verdana" pitchFamily="34" charset="0"/>
              </a:rPr>
              <a:t>labour market 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en-GB" sz="2400" i="1" dirty="0" smtClean="0">
                <a:ea typeface="Verdana" pitchFamily="34" charset="0"/>
                <a:cs typeface="Verdana" pitchFamily="34" charset="0"/>
              </a:rPr>
              <a:t>both as PHS users and PHS workers</a:t>
            </a:r>
            <a:r>
              <a:rPr lang="en-GB" sz="2400" dirty="0" smtClean="0">
                <a:ea typeface="Verdana" pitchFamily="34" charset="0"/>
                <a:cs typeface="Verdana" pitchFamily="34" charset="0"/>
              </a:rPr>
              <a:t>)</a:t>
            </a:r>
            <a:endParaRPr lang="en-GB" sz="2400" dirty="0">
              <a:ea typeface="Verdana" pitchFamily="34" charset="0"/>
              <a:cs typeface="Verdana" pitchFamily="34" charset="0"/>
            </a:endParaRP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600" b="1" dirty="0" smtClean="0">
                <a:ea typeface="Verdana" pitchFamily="34" charset="0"/>
                <a:cs typeface="Verdana" pitchFamily="34" charset="0"/>
              </a:rPr>
              <a:t>Public intervention is required </a:t>
            </a:r>
            <a:r>
              <a:rPr lang="en-GB" sz="2600" dirty="0">
                <a:ea typeface="Verdana" pitchFamily="34" charset="0"/>
                <a:cs typeface="Verdana" pitchFamily="34" charset="0"/>
              </a:rPr>
              <a:t>to ensure that PHS are : </a:t>
            </a:r>
          </a:p>
          <a:p>
            <a:pPr lvl="3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000" dirty="0">
                <a:ea typeface="Verdana" pitchFamily="34" charset="0"/>
                <a:cs typeface="Verdana" pitchFamily="34" charset="0"/>
              </a:rPr>
              <a:t>of quality</a:t>
            </a:r>
          </a:p>
          <a:p>
            <a:pPr lvl="3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000" dirty="0">
                <a:ea typeface="Verdana" pitchFamily="34" charset="0"/>
                <a:cs typeface="Verdana" pitchFamily="34" charset="0"/>
              </a:rPr>
              <a:t>affordable</a:t>
            </a:r>
          </a:p>
          <a:p>
            <a:pPr lvl="3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000" dirty="0">
                <a:ea typeface="Verdana" pitchFamily="34" charset="0"/>
                <a:cs typeface="Verdana" pitchFamily="34" charset="0"/>
              </a:rPr>
              <a:t>available in sufficient quantity</a:t>
            </a:r>
          </a:p>
          <a:p>
            <a:pPr lvl="3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000" dirty="0">
                <a:ea typeface="Verdana" pitchFamily="34" charset="0"/>
                <a:cs typeface="Verdana" pitchFamily="34" charset="0"/>
              </a:rPr>
              <a:t>accessible for all and suited to working times</a:t>
            </a:r>
          </a:p>
          <a:p>
            <a:pPr lvl="3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accent5"/>
              </a:buClr>
              <a:buFont typeface="Wingdings" pitchFamily="2" charset="2"/>
              <a:buChar char="§"/>
            </a:pPr>
            <a:r>
              <a:rPr lang="en-GB" sz="2000" dirty="0">
                <a:ea typeface="Verdana" pitchFamily="34" charset="0"/>
                <a:cs typeface="Verdana" pitchFamily="34" charset="0"/>
              </a:rPr>
              <a:t>in accordance with users’ needs and preferences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02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Examples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of public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interventions</a:t>
            </a:r>
            <a:endParaRPr lang="en-GB" sz="3800" dirty="0">
              <a:solidFill>
                <a:srgbClr val="2969AD"/>
              </a:soli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053135"/>
            <a:ext cx="8229600" cy="5040161"/>
          </a:xfrm>
          <a:prstGeom prst="roundRect">
            <a:avLst/>
          </a:prstGeom>
          <a:noFill/>
          <a:ln>
            <a:solidFill>
              <a:srgbClr val="296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4400" b="1" dirty="0" smtClean="0">
                <a:solidFill>
                  <a:schemeClr val="accent6"/>
                </a:solidFill>
                <a:latin typeface="+mj-lt"/>
              </a:rPr>
              <a:t>Services vouchers in Belgium</a:t>
            </a:r>
          </a:p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Allow private individuals to access </a:t>
            </a: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domestic help for €9/hour </a:t>
            </a: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(CZK 234)</a:t>
            </a:r>
          </a:p>
          <a:p>
            <a:pPr marL="342900" indent="-342900"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Used by </a:t>
            </a: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1 000 000 families </a:t>
            </a: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(17% of households)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158 </a:t>
            </a:r>
            <a:r>
              <a:rPr lang="en-GB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000 workers </a:t>
            </a: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(5% </a:t>
            </a:r>
            <a:r>
              <a:rPr lang="en-GB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of all </a:t>
            </a: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jobs)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2 700 service vouchers providers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18% of Services vouchers users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consider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that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main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motivation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entering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system is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an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improvement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in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work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-life </a:t>
            </a:r>
            <a:r>
              <a:rPr lang="nl-BE" sz="32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balance</a:t>
            </a:r>
            <a:r>
              <a:rPr lang="nl-BE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. </a:t>
            </a:r>
          </a:p>
          <a:p>
            <a:pPr marL="0" indent="0">
              <a:spcAft>
                <a:spcPts val="600"/>
              </a:spcAft>
              <a:buClr>
                <a:schemeClr val="accent6"/>
              </a:buClr>
              <a:buNone/>
            </a:pPr>
            <a:r>
              <a:rPr lang="nl-BE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	</a:t>
            </a:r>
            <a:r>
              <a:rPr lang="nl-BE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Time </a:t>
            </a:r>
            <a:r>
              <a:rPr lang="nl-BE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saved</a:t>
            </a:r>
            <a:r>
              <a:rPr lang="nl-BE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is </a:t>
            </a:r>
            <a:r>
              <a:rPr lang="nl-BE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reallocated</a:t>
            </a:r>
            <a:r>
              <a:rPr lang="nl-BE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to</a:t>
            </a:r>
            <a:r>
              <a:rPr lang="nl-BE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: </a:t>
            </a:r>
            <a:endParaRPr lang="nl-BE" sz="26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 lvl="2"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spend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more time 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with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family members (23%), </a:t>
            </a:r>
          </a:p>
          <a:p>
            <a:pPr lvl="2"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o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ther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household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tasks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(22%), </a:t>
            </a:r>
          </a:p>
          <a:p>
            <a:pPr lvl="2"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3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ntertainement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(20%)</a:t>
            </a:r>
          </a:p>
          <a:p>
            <a:pPr lvl="2"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est </a:t>
            </a:r>
            <a:r>
              <a:rPr lang="nl-BE" sz="23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and</a:t>
            </a:r>
            <a:r>
              <a:rPr lang="nl-BE" sz="2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health (17%)</a:t>
            </a:r>
            <a:endParaRPr lang="en-GB" sz="23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1"/>
          <p:cNvSpPr txBox="1">
            <a:spLocks/>
          </p:cNvSpPr>
          <p:nvPr/>
        </p:nvSpPr>
        <p:spPr>
          <a:xfrm>
            <a:off x="395536" y="6319133"/>
            <a:ext cx="7729259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7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Examples</a:t>
            </a:r>
            <a:r>
              <a:rPr lang="nl-BE" sz="40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of public </a:t>
            </a:r>
            <a:r>
              <a:rPr lang="nl-BE" sz="40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interventions</a:t>
            </a:r>
            <a:endParaRPr lang="en-GB" sz="3800" dirty="0">
              <a:solidFill>
                <a:srgbClr val="2969AD"/>
              </a:soli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457200" y="1268761"/>
            <a:ext cx="8017004" cy="4248472"/>
          </a:xfrm>
          <a:prstGeom prst="roundRect">
            <a:avLst/>
          </a:prstGeom>
          <a:noFill/>
          <a:ln w="28575" cap="flat" cmpd="sng" algn="ctr">
            <a:solidFill>
              <a:srgbClr val="2969A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nl-BE" sz="3000" b="1" i="1" dirty="0">
                <a:solidFill>
                  <a:schemeClr val="accent6"/>
                </a:solidFill>
                <a:latin typeface="+mj-lt"/>
              </a:rPr>
              <a:t>RUT-</a:t>
            </a:r>
            <a:r>
              <a:rPr lang="nl-BE" sz="3000" b="1" i="1" dirty="0" err="1">
                <a:solidFill>
                  <a:schemeClr val="accent6"/>
                </a:solidFill>
                <a:latin typeface="+mj-lt"/>
              </a:rPr>
              <a:t>avdraget</a:t>
            </a:r>
            <a:r>
              <a:rPr lang="nl-BE" sz="3000" b="1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GB" sz="3000" b="1" dirty="0" smtClean="0">
                <a:solidFill>
                  <a:schemeClr val="accent6"/>
                </a:solidFill>
                <a:latin typeface="+mj-lt"/>
              </a:rPr>
              <a:t>in Sweden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50% tax reduction of labour costs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up to SEK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25 000 (CZK 68 4455) /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SEK 5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0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000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(CZK 136 896) </a:t>
            </a: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 domestic service work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Used by 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700 </a:t>
            </a: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000 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individuals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in 2016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20 000 workers </a:t>
            </a:r>
            <a:endParaRPr lang="en-GB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every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purchased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hour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of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household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services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through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the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RUT taks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deduction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,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married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women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(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aged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25-55)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gained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1,8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hours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of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which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60% is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used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paid</a:t>
            </a:r>
            <a:r>
              <a:rPr lang="nl-BE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work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Footer Placeholder 1"/>
          <p:cNvSpPr txBox="1">
            <a:spLocks/>
          </p:cNvSpPr>
          <p:nvPr/>
        </p:nvSpPr>
        <p:spPr>
          <a:xfrm>
            <a:off x="395536" y="6319133"/>
            <a:ext cx="7729259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13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3000" b="1" dirty="0" err="1" smtClean="0">
                <a:solidFill>
                  <a:srgbClr val="2969AD"/>
                </a:solidFill>
                <a:effectLst/>
                <a:latin typeface="Trebuchet MS" panose="020B0603020202020204" pitchFamily="34" charset="0"/>
              </a:rPr>
              <a:t>Examples</a:t>
            </a:r>
            <a:r>
              <a:rPr lang="nl-BE" sz="3000" b="1" dirty="0" smtClean="0">
                <a:solidFill>
                  <a:srgbClr val="2969AD"/>
                </a:solidFill>
                <a:effectLst/>
                <a:latin typeface="Trebuchet MS" panose="020B0603020202020204" pitchFamily="34" charset="0"/>
              </a:rPr>
              <a:t> of public </a:t>
            </a:r>
            <a:r>
              <a:rPr lang="nl-BE" sz="3000" b="1" dirty="0" err="1" smtClean="0">
                <a:solidFill>
                  <a:srgbClr val="2969AD"/>
                </a:solidFill>
                <a:effectLst/>
                <a:latin typeface="Trebuchet MS" panose="020B0603020202020204" pitchFamily="34" charset="0"/>
              </a:rPr>
              <a:t>interventions</a:t>
            </a:r>
            <a:r>
              <a:rPr lang="nl-BE" sz="3000" b="1" dirty="0" smtClean="0">
                <a:solidFill>
                  <a:srgbClr val="2969AD"/>
                </a:solidFill>
                <a:effectLst/>
                <a:latin typeface="Trebuchet MS" panose="020B0603020202020204" pitchFamily="34" charset="0"/>
              </a:rPr>
              <a:t> - </a:t>
            </a:r>
            <a:r>
              <a:rPr lang="nl-BE" sz="3000" b="1" dirty="0">
                <a:solidFill>
                  <a:schemeClr val="accent6"/>
                </a:solidFill>
                <a:latin typeface="Trebuchet MS" panose="020B0603020202020204" pitchFamily="34" charset="0"/>
                <a:ea typeface="+mn-ea"/>
                <a:cs typeface="+mn-cs"/>
              </a:rPr>
              <a:t>France</a:t>
            </a:r>
            <a:endParaRPr lang="en-GB" sz="3000" b="1" dirty="0">
              <a:solidFill>
                <a:schemeClr val="accent6"/>
              </a:solidFill>
              <a:latin typeface="Trebuchet MS" panose="020B0603020202020204" pitchFamily="34" charset="0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288330"/>
            <a:ext cx="3600400" cy="4929411"/>
          </a:xfrm>
          <a:prstGeom prst="roundRect">
            <a:avLst/>
          </a:prstGeom>
          <a:noFill/>
          <a:ln>
            <a:solidFill>
              <a:srgbClr val="2969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3000" b="1" dirty="0" smtClean="0">
                <a:solidFill>
                  <a:schemeClr val="accent6"/>
                </a:solidFill>
                <a:latin typeface="+mj-lt"/>
              </a:rPr>
              <a:t>Tax reduction or tax credit 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50</a:t>
            </a:r>
            <a:r>
              <a:rPr lang="nl-BE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%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tax </a:t>
            </a:r>
            <a:r>
              <a:rPr lang="nl-BE" sz="2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reduction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or tax credit </a:t>
            </a:r>
            <a:r>
              <a:rPr lang="nl-BE" sz="2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the </a:t>
            </a:r>
            <a:r>
              <a:rPr lang="nl-BE" sz="2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purchase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of PHS up </a:t>
            </a:r>
            <a:r>
              <a:rPr lang="nl-BE" sz="2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to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€12 000 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(CZK 313 100)</a:t>
            </a: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per </a:t>
            </a:r>
            <a:r>
              <a:rPr lang="nl-BE" sz="2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year</a:t>
            </a:r>
            <a:r>
              <a:rPr lang="nl-BE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for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care </a:t>
            </a:r>
            <a:r>
              <a:rPr lang="nl-BE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and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household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related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services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1,27 </a:t>
            </a:r>
            <a:r>
              <a:rPr lang="nl-BE" sz="2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millions</a:t>
            </a: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workers</a:t>
            </a:r>
            <a:endParaRPr lang="nl-BE" sz="21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863 </a:t>
            </a:r>
            <a:r>
              <a:rPr lang="nl-BE" sz="2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millions</a:t>
            </a: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hours</a:t>
            </a:r>
            <a:r>
              <a:rPr lang="nl-BE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nl-BE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provided</a:t>
            </a:r>
            <a:r>
              <a:rPr lang="nl-BE" sz="2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in 2015</a:t>
            </a:r>
          </a:p>
          <a:p>
            <a:pPr>
              <a:spcAft>
                <a:spcPts val="600"/>
              </a:spcAft>
              <a:buClr>
                <a:schemeClr val="accent6"/>
              </a:buClr>
              <a:buFont typeface="Wingdings" pitchFamily="2" charset="2"/>
              <a:buChar char="§"/>
            </a:pPr>
            <a:endParaRPr lang="en-GB" sz="2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4355976" y="1268760"/>
            <a:ext cx="4334252" cy="4929411"/>
          </a:xfrm>
          <a:prstGeom prst="roundRect">
            <a:avLst/>
          </a:prstGeom>
          <a:noFill/>
          <a:ln w="28575" cap="flat" cmpd="sng" algn="ctr">
            <a:solidFill>
              <a:srgbClr val="2969A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200"/>
              </a:spcAft>
              <a:buNone/>
            </a:pPr>
            <a:r>
              <a:rPr lang="nl-BE" sz="4500" b="1" dirty="0" smtClean="0">
                <a:solidFill>
                  <a:schemeClr val="accent6"/>
                </a:solidFill>
                <a:latin typeface="+mj-lt"/>
              </a:rPr>
              <a:t>HR CESU vouchers</a:t>
            </a:r>
          </a:p>
          <a:p>
            <a:pPr>
              <a:spcAft>
                <a:spcPts val="12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Used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by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employers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to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grant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 </a:t>
            </a:r>
            <a:r>
              <a:rPr lang="en-GB" sz="2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their employees a non-monetary bonus which gives them access to any </a:t>
            </a:r>
            <a:r>
              <a:rPr lang="en-GB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PHS.</a:t>
            </a:r>
          </a:p>
          <a:p>
            <a:pPr>
              <a:spcAft>
                <a:spcPts val="12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75% 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of employees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use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them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to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access </a:t>
            </a:r>
            <a:r>
              <a:rPr lang="nl-BE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childcare</a:t>
            </a:r>
            <a:r>
              <a:rPr lang="nl-BE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services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and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37%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to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access </a:t>
            </a:r>
            <a:r>
              <a:rPr lang="nl-BE" sz="29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domestic</a:t>
            </a:r>
            <a:r>
              <a:rPr lang="nl-BE" sz="2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services</a:t>
            </a:r>
          </a:p>
          <a:p>
            <a:pPr>
              <a:spcAft>
                <a:spcPts val="1200"/>
              </a:spcAft>
              <a:buClr>
                <a:schemeClr val="accent6"/>
              </a:buClr>
              <a:buFont typeface="Wingdings" pitchFamily="2" charset="2"/>
              <a:buChar char="§"/>
            </a:pP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60% of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them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receive</a:t>
            </a:r>
            <a:r>
              <a:rPr lang="nl-BE" sz="2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nl-BE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€900 </a:t>
            </a:r>
            <a:r>
              <a:rPr lang="nl-BE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(CZK 23 485) or more per </a:t>
            </a:r>
            <a:r>
              <a:rPr lang="nl-BE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Verdana" pitchFamily="34" charset="0"/>
                <a:cs typeface="Verdana" pitchFamily="34" charset="0"/>
              </a:rPr>
              <a:t>year</a:t>
            </a:r>
            <a:endParaRPr lang="en-GB" sz="2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algn="ctr">
              <a:spcAft>
                <a:spcPts val="1200"/>
              </a:spcAft>
              <a:buClr>
                <a:schemeClr val="accent6"/>
              </a:buClr>
              <a:buFont typeface="Wingdings" pitchFamily="2" charset="2"/>
              <a:buChar char="§"/>
            </a:pPr>
            <a:endParaRPr lang="nl-BE" sz="2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" name="Footer Placeholder 1"/>
          <p:cNvSpPr txBox="1">
            <a:spLocks/>
          </p:cNvSpPr>
          <p:nvPr/>
        </p:nvSpPr>
        <p:spPr>
          <a:xfrm>
            <a:off x="395536" y="6319133"/>
            <a:ext cx="7729259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2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/>
          <a:lstStyle/>
          <a:p>
            <a:r>
              <a:rPr lang="nl-BE" b="1" dirty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34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Avenue </a:t>
            </a:r>
            <a:r>
              <a:rPr lang="nl-BE" sz="34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for</a:t>
            </a:r>
            <a:r>
              <a:rPr lang="nl-BE" sz="34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actions in </a:t>
            </a:r>
            <a:r>
              <a:rPr lang="nl-BE" sz="34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Czech</a:t>
            </a:r>
            <a:r>
              <a:rPr lang="nl-BE" sz="3400" b="1" dirty="0" smtClean="0">
                <a:solidFill>
                  <a:srgbClr val="2969AD"/>
                </a:solidFill>
                <a:effectLst/>
                <a:latin typeface="Trebuchet MS" pitchFamily="34" charset="0"/>
              </a:rPr>
              <a:t> </a:t>
            </a:r>
            <a:r>
              <a:rPr lang="nl-BE" sz="3400" b="1" dirty="0" err="1" smtClean="0">
                <a:solidFill>
                  <a:srgbClr val="2969AD"/>
                </a:solidFill>
                <a:effectLst/>
                <a:latin typeface="Trebuchet MS" pitchFamily="34" charset="0"/>
              </a:rPr>
              <a:t>Republic</a:t>
            </a:r>
            <a:endParaRPr lang="en-GB" sz="3400" dirty="0">
              <a:solidFill>
                <a:srgbClr val="2969AD"/>
              </a:solidFill>
              <a:effectLst/>
            </a:endParaRP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nl-BE" dirty="0" err="1" smtClean="0">
                <a:solidFill>
                  <a:srgbClr val="2969AD"/>
                </a:solidFill>
              </a:rPr>
              <a:t>Reducing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working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hours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and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nl-BE" dirty="0" err="1" smtClean="0">
                <a:solidFill>
                  <a:srgbClr val="2969AD"/>
                </a:solidFill>
              </a:rPr>
              <a:t>work</a:t>
            </a:r>
            <a:r>
              <a:rPr lang="nl-BE" dirty="0" smtClean="0">
                <a:solidFill>
                  <a:srgbClr val="2969AD"/>
                </a:solidFill>
              </a:rPr>
              <a:t>-life </a:t>
            </a:r>
            <a:r>
              <a:rPr lang="nl-BE" dirty="0" err="1" smtClean="0">
                <a:solidFill>
                  <a:srgbClr val="2969AD"/>
                </a:solidFill>
              </a:rPr>
              <a:t>balance</a:t>
            </a:r>
            <a:r>
              <a:rPr lang="nl-BE" dirty="0" smtClean="0">
                <a:solidFill>
                  <a:srgbClr val="2969AD"/>
                </a:solidFill>
              </a:rPr>
              <a:t> </a:t>
            </a:r>
            <a:r>
              <a:rPr lang="en-US" dirty="0" smtClean="0">
                <a:solidFill>
                  <a:srgbClr val="2969AD"/>
                </a:solidFill>
              </a:rPr>
              <a:t>– Prague – September 25, 2017</a:t>
            </a:r>
            <a:endParaRPr lang="fr-FR" dirty="0">
              <a:solidFill>
                <a:srgbClr val="2969A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214" y="6319133"/>
            <a:ext cx="1110925" cy="44672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00599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nl-BE" sz="2800" b="1" dirty="0" err="1" smtClean="0"/>
              <a:t>Feasibility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study</a:t>
            </a:r>
            <a:r>
              <a:rPr lang="nl-BE" sz="2800" b="1" dirty="0" smtClean="0"/>
              <a:t> </a:t>
            </a:r>
            <a:r>
              <a:rPr lang="nl-BE" sz="2800" dirty="0" smtClean="0"/>
              <a:t>on public policy </a:t>
            </a:r>
            <a:r>
              <a:rPr lang="nl-BE" sz="2800" dirty="0" err="1" smtClean="0"/>
              <a:t>supporting</a:t>
            </a:r>
            <a:r>
              <a:rPr lang="nl-BE" sz="2800" dirty="0" smtClean="0"/>
              <a:t> </a:t>
            </a:r>
            <a:r>
              <a:rPr lang="nl-BE" sz="2800" dirty="0" err="1" smtClean="0"/>
              <a:t>formal</a:t>
            </a:r>
            <a:r>
              <a:rPr lang="nl-BE" sz="2800" dirty="0" smtClean="0"/>
              <a:t> </a:t>
            </a:r>
            <a:r>
              <a:rPr lang="nl-BE" sz="2800" dirty="0" err="1" smtClean="0"/>
              <a:t>employment</a:t>
            </a:r>
            <a:r>
              <a:rPr lang="nl-BE" sz="2800" dirty="0" smtClean="0"/>
              <a:t> in </a:t>
            </a:r>
            <a:r>
              <a:rPr lang="nl-BE" sz="2800" dirty="0" err="1" smtClean="0"/>
              <a:t>housework</a:t>
            </a:r>
            <a:r>
              <a:rPr lang="nl-BE" sz="2800" dirty="0" smtClean="0"/>
              <a:t> services – November 2015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nl-BE" sz="2800" b="1" dirty="0" err="1" smtClean="0"/>
              <a:t>Proposed</a:t>
            </a:r>
            <a:r>
              <a:rPr lang="nl-BE" sz="2800" b="1" dirty="0" smtClean="0"/>
              <a:t> design </a:t>
            </a:r>
            <a:r>
              <a:rPr lang="nl-BE" sz="2800" b="1" dirty="0" err="1" smtClean="0"/>
              <a:t>for</a:t>
            </a:r>
            <a:r>
              <a:rPr lang="nl-BE" sz="2800" b="1" dirty="0" smtClean="0"/>
              <a:t> PHS </a:t>
            </a:r>
            <a:r>
              <a:rPr lang="nl-BE" sz="2800" b="1" dirty="0" err="1" smtClean="0"/>
              <a:t>supporting</a:t>
            </a:r>
            <a:r>
              <a:rPr lang="nl-BE" sz="2800" b="1" dirty="0" smtClean="0"/>
              <a:t> </a:t>
            </a:r>
            <a:r>
              <a:rPr lang="nl-BE" sz="2800" b="1" dirty="0" err="1" smtClean="0"/>
              <a:t>measures</a:t>
            </a:r>
            <a:r>
              <a:rPr lang="nl-BE" sz="2800" dirty="0" smtClean="0"/>
              <a:t>: </a:t>
            </a:r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nl-BE" sz="1800" dirty="0" err="1" smtClean="0"/>
              <a:t>Introduction</a:t>
            </a:r>
            <a:r>
              <a:rPr lang="nl-BE" sz="1800" dirty="0" smtClean="0"/>
              <a:t> of a </a:t>
            </a:r>
            <a:r>
              <a:rPr lang="nl-BE" sz="1800" dirty="0" err="1" smtClean="0"/>
              <a:t>subsidized</a:t>
            </a:r>
            <a:r>
              <a:rPr lang="nl-BE" sz="1800" dirty="0" smtClean="0"/>
              <a:t> voucher </a:t>
            </a:r>
            <a:r>
              <a:rPr lang="nl-BE" sz="1800" dirty="0" err="1" smtClean="0"/>
              <a:t>for</a:t>
            </a:r>
            <a:r>
              <a:rPr lang="nl-BE" sz="1800" dirty="0" smtClean="0"/>
              <a:t> </a:t>
            </a:r>
            <a:r>
              <a:rPr lang="nl-BE" sz="1800" dirty="0" err="1" smtClean="0"/>
              <a:t>households</a:t>
            </a:r>
            <a:endParaRPr lang="nl-BE" sz="1800" dirty="0" smtClean="0"/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nl-BE" sz="1800" dirty="0" err="1" smtClean="0"/>
              <a:t>Reduction</a:t>
            </a:r>
            <a:r>
              <a:rPr lang="nl-BE" sz="1800" dirty="0" smtClean="0"/>
              <a:t> of </a:t>
            </a:r>
            <a:r>
              <a:rPr lang="nl-BE" sz="1800" dirty="0" err="1" smtClean="0"/>
              <a:t>any</a:t>
            </a:r>
            <a:r>
              <a:rPr lang="nl-BE" sz="1800" dirty="0" smtClean="0"/>
              <a:t> </a:t>
            </a:r>
            <a:r>
              <a:rPr lang="nl-BE" sz="1800" dirty="0" err="1" smtClean="0"/>
              <a:t>administrative</a:t>
            </a:r>
            <a:r>
              <a:rPr lang="nl-BE" sz="1800" dirty="0" smtClean="0"/>
              <a:t> </a:t>
            </a:r>
            <a:r>
              <a:rPr lang="nl-BE" sz="1800" dirty="0" err="1" smtClean="0"/>
              <a:t>barriers</a:t>
            </a:r>
            <a:r>
              <a:rPr lang="nl-BE" sz="1800" dirty="0" smtClean="0"/>
              <a:t> </a:t>
            </a:r>
            <a:r>
              <a:rPr lang="nl-BE" sz="1800" dirty="0" err="1" smtClean="0"/>
              <a:t>for</a:t>
            </a:r>
            <a:r>
              <a:rPr lang="nl-BE" sz="1800" dirty="0" smtClean="0"/>
              <a:t> </a:t>
            </a:r>
            <a:r>
              <a:rPr lang="nl-BE" sz="1800" dirty="0" err="1" smtClean="0"/>
              <a:t>households</a:t>
            </a:r>
            <a:endParaRPr lang="nl-BE" sz="1800" dirty="0" smtClean="0"/>
          </a:p>
          <a:p>
            <a:pPr lvl="1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nl-BE" sz="1800" dirty="0" err="1" smtClean="0"/>
              <a:t>Provision</a:t>
            </a:r>
            <a:r>
              <a:rPr lang="nl-BE" sz="1800" dirty="0" smtClean="0"/>
              <a:t> of </a:t>
            </a:r>
            <a:r>
              <a:rPr lang="nl-BE" sz="1800" dirty="0" err="1" smtClean="0"/>
              <a:t>domestic</a:t>
            </a:r>
            <a:r>
              <a:rPr lang="nl-BE" sz="1800" dirty="0" smtClean="0"/>
              <a:t> services </a:t>
            </a:r>
            <a:r>
              <a:rPr lang="nl-BE" sz="1800" dirty="0" err="1" smtClean="0"/>
              <a:t>only</a:t>
            </a:r>
            <a:r>
              <a:rPr lang="nl-BE" sz="1800" dirty="0" smtClean="0"/>
              <a:t> </a:t>
            </a:r>
            <a:r>
              <a:rPr lang="nl-BE" sz="1800" dirty="0" err="1" smtClean="0"/>
              <a:t>through</a:t>
            </a:r>
            <a:r>
              <a:rPr lang="nl-BE" sz="1800" dirty="0" smtClean="0"/>
              <a:t> </a:t>
            </a:r>
            <a:r>
              <a:rPr lang="nl-BE" sz="1800" dirty="0" err="1" smtClean="0"/>
              <a:t>registered</a:t>
            </a:r>
            <a:r>
              <a:rPr lang="nl-BE" sz="1800" dirty="0" smtClean="0"/>
              <a:t> companies </a:t>
            </a:r>
            <a:r>
              <a:rPr lang="nl-BE" sz="1800" dirty="0" err="1" smtClean="0"/>
              <a:t>to</a:t>
            </a:r>
            <a:r>
              <a:rPr lang="nl-BE" sz="1800" dirty="0" smtClean="0"/>
              <a:t> </a:t>
            </a:r>
            <a:r>
              <a:rPr lang="nl-BE" sz="1800" dirty="0" err="1" smtClean="0"/>
              <a:t>ensure</a:t>
            </a:r>
            <a:r>
              <a:rPr lang="nl-BE" sz="1800" dirty="0" smtClean="0"/>
              <a:t> services’ </a:t>
            </a:r>
            <a:r>
              <a:rPr lang="nl-BE" sz="1800" dirty="0" err="1" smtClean="0"/>
              <a:t>and</a:t>
            </a:r>
            <a:r>
              <a:rPr lang="nl-BE" sz="1800" dirty="0" smtClean="0"/>
              <a:t> job </a:t>
            </a:r>
            <a:r>
              <a:rPr lang="nl-BE" sz="1800" dirty="0" err="1" smtClean="0"/>
              <a:t>quality</a:t>
            </a:r>
            <a:endParaRPr lang="en-GB" sz="1800" dirty="0" smtClean="0"/>
          </a:p>
          <a:p>
            <a:pPr marL="0" indent="0">
              <a:spcBef>
                <a:spcPts val="2400"/>
              </a:spcBef>
              <a:buClr>
                <a:schemeClr val="accent6"/>
              </a:buClr>
              <a:buNone/>
            </a:pPr>
            <a:r>
              <a:rPr lang="nl-BE" sz="2800" dirty="0" smtClean="0"/>
              <a:t>		More </a:t>
            </a:r>
            <a:r>
              <a:rPr lang="nl-BE" sz="2800" dirty="0" err="1" smtClean="0"/>
              <a:t>insights</a:t>
            </a:r>
            <a:r>
              <a:rPr lang="nl-BE" sz="2800" dirty="0" smtClean="0"/>
              <a:t> on </a:t>
            </a:r>
            <a:r>
              <a:rPr lang="nl-BE" sz="2800" dirty="0" err="1" smtClean="0"/>
              <a:t>how</a:t>
            </a:r>
            <a:r>
              <a:rPr lang="nl-BE" sz="2800" dirty="0" smtClean="0"/>
              <a:t> </a:t>
            </a:r>
            <a:r>
              <a:rPr lang="nl-BE" sz="2800" dirty="0" err="1" smtClean="0"/>
              <a:t>to</a:t>
            </a:r>
            <a:r>
              <a:rPr lang="nl-BE" sz="2800" dirty="0" smtClean="0"/>
              <a:t> </a:t>
            </a:r>
            <a:r>
              <a:rPr lang="nl-BE" sz="2800" dirty="0" err="1" smtClean="0"/>
              <a:t>implement</a:t>
            </a:r>
            <a:r>
              <a:rPr lang="nl-BE" sz="2800" dirty="0" smtClean="0"/>
              <a:t> PHS 		</a:t>
            </a:r>
            <a:r>
              <a:rPr lang="nl-BE" sz="2800" dirty="0" err="1" smtClean="0"/>
              <a:t>policies</a:t>
            </a:r>
            <a:r>
              <a:rPr lang="nl-BE" sz="2800" dirty="0" smtClean="0"/>
              <a:t> in </a:t>
            </a:r>
            <a:r>
              <a:rPr lang="nl-BE" sz="2800" dirty="0" err="1" smtClean="0"/>
              <a:t>the</a:t>
            </a:r>
            <a:r>
              <a:rPr lang="nl-BE" sz="2800" dirty="0" smtClean="0"/>
              <a:t> </a:t>
            </a:r>
            <a:r>
              <a:rPr lang="nl-BE" sz="2800" b="1" dirty="0" err="1" smtClean="0"/>
              <a:t>IMPact</a:t>
            </a:r>
            <a:r>
              <a:rPr lang="nl-BE" sz="2800" b="1" dirty="0" smtClean="0"/>
              <a:t> project</a:t>
            </a:r>
            <a:r>
              <a:rPr lang="nl-BE" sz="2800" dirty="0" smtClean="0"/>
              <a:t> </a:t>
            </a:r>
            <a:r>
              <a:rPr lang="nl-BE" sz="2800" dirty="0" err="1" smtClean="0"/>
              <a:t>final</a:t>
            </a:r>
            <a:r>
              <a:rPr lang="nl-BE" sz="2800" dirty="0" smtClean="0"/>
              <a:t> guide 			   </a:t>
            </a:r>
            <a:r>
              <a:rPr lang="nl-NL" sz="2800" dirty="0" smtClean="0">
                <a:solidFill>
                  <a:schemeClr val="accent1">
                    <a:lumMod val="50000"/>
                  </a:schemeClr>
                </a:solidFill>
                <a:cs typeface="Myriad Pro"/>
                <a:hlinkClick r:id="rId4"/>
              </a:rPr>
              <a:t>www.impact-phs.eu</a:t>
            </a:r>
            <a:r>
              <a:rPr lang="nl-NL" sz="2800" dirty="0" smtClean="0">
                <a:cs typeface="Myriad Pro"/>
              </a:rPr>
              <a:t> </a:t>
            </a:r>
            <a:endParaRPr lang="nl-NL" sz="2800" dirty="0">
              <a:cs typeface="Myriad Pro"/>
            </a:endParaRP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nl-BE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7" y="4716313"/>
            <a:ext cx="1487982" cy="152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Custom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4E67C8"/>
      </a:accent2>
      <a:accent3>
        <a:srgbClr val="4E67C8"/>
      </a:accent3>
      <a:accent4>
        <a:srgbClr val="4E67C8"/>
      </a:accent4>
      <a:accent5>
        <a:srgbClr val="FF8021"/>
      </a:accent5>
      <a:accent6>
        <a:srgbClr val="FF8021"/>
      </a:accent6>
      <a:hlink>
        <a:srgbClr val="4E67C8"/>
      </a:hlink>
      <a:folHlink>
        <a:srgbClr val="59A8D1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7385</TotalTime>
  <Words>635</Words>
  <Application>Microsoft Office PowerPoint</Application>
  <PresentationFormat>On-screen Show (4:3)</PresentationFormat>
  <Paragraphs>114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Calibri</vt:lpstr>
      <vt:lpstr>Cambria</vt:lpstr>
      <vt:lpstr>Century Gothic</vt:lpstr>
      <vt:lpstr>Courier New</vt:lpstr>
      <vt:lpstr>Myriad Pro</vt:lpstr>
      <vt:lpstr>Trebuchet MS</vt:lpstr>
      <vt:lpstr>Verdana</vt:lpstr>
      <vt:lpstr>Wingdings</vt:lpstr>
      <vt:lpstr>Executive</vt:lpstr>
      <vt:lpstr>  </vt:lpstr>
      <vt:lpstr>EFSI</vt:lpstr>
      <vt:lpstr> Personal and household services</vt:lpstr>
      <vt:lpstr> Unpaid work’s influence on WLB</vt:lpstr>
      <vt:lpstr> PHS contribution to WLB</vt:lpstr>
      <vt:lpstr> Examples of public interventions</vt:lpstr>
      <vt:lpstr> Examples of public interventions</vt:lpstr>
      <vt:lpstr> Examples of public interventions - France</vt:lpstr>
      <vt:lpstr> Avenue for actions in Czech Republic</vt:lpstr>
      <vt:lpstr>  </vt:lpstr>
    </vt:vector>
  </TitlesOfParts>
  <Company>Federgon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SAP et emploi : transformer l’essai !  Une perspective européenne</dc:title>
  <dc:creator>Aurélie Decker</dc:creator>
  <cp:lastModifiedBy>Aurélie Decker</cp:lastModifiedBy>
  <cp:revision>551</cp:revision>
  <cp:lastPrinted>2017-09-21T12:44:56Z</cp:lastPrinted>
  <dcterms:created xsi:type="dcterms:W3CDTF">2013-01-21T12:22:12Z</dcterms:created>
  <dcterms:modified xsi:type="dcterms:W3CDTF">2017-09-21T12:45:54Z</dcterms:modified>
</cp:coreProperties>
</file>