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835" r:id="rId2"/>
    <p:sldMasterId id="2147483848" r:id="rId3"/>
    <p:sldMasterId id="2147483812" r:id="rId4"/>
    <p:sldMasterId id="2147483824" r:id="rId5"/>
    <p:sldMasterId id="2147483861" r:id="rId6"/>
  </p:sldMasterIdLst>
  <p:notesMasterIdLst>
    <p:notesMasterId r:id="rId20"/>
  </p:notesMasterIdLst>
  <p:handoutMasterIdLst>
    <p:handoutMasterId r:id="rId21"/>
  </p:handoutMasterIdLst>
  <p:sldIdLst>
    <p:sldId id="276" r:id="rId7"/>
    <p:sldId id="277" r:id="rId8"/>
    <p:sldId id="278" r:id="rId9"/>
    <p:sldId id="279" r:id="rId10"/>
    <p:sldId id="280" r:id="rId11"/>
    <p:sldId id="257" r:id="rId12"/>
    <p:sldId id="259" r:id="rId13"/>
    <p:sldId id="271" r:id="rId14"/>
    <p:sldId id="273" r:id="rId15"/>
    <p:sldId id="275" r:id="rId16"/>
    <p:sldId id="284" r:id="rId17"/>
    <p:sldId id="285" r:id="rId18"/>
    <p:sldId id="282" r:id="rId19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4660"/>
  </p:normalViewPr>
  <p:slideViewPr>
    <p:cSldViewPr>
      <p:cViewPr varScale="1">
        <p:scale>
          <a:sx n="96" d="100"/>
          <a:sy n="96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CE8F4A-B6DF-48CD-98E7-C7288572F519}" type="datetimeFigureOut">
              <a:rPr lang="cs-CZ"/>
              <a:pPr>
                <a:defRPr/>
              </a:pPr>
              <a:t>3. 5. 2016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F4EA35-4D1C-4B4F-AFDB-CF689FE110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622AD5-35C7-4B42-82BC-EE5754CC54E8}" type="datetimeFigureOut">
              <a:rPr lang="en-GB"/>
              <a:pPr>
                <a:defRPr/>
              </a:pPr>
              <a:t>03/05/2016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EB4E81B-0991-4624-9E7D-512C2021AAA5}" type="slidenum">
              <a:rPr lang="en-GB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68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E97D99-634A-4C48-BE8C-F93B55E6B2B4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88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9D9A26-0245-4FAC-B0DE-B938BAB84CD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08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1F13B6-3F3E-40FC-A84E-17A2EFD3F71E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294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F12487-A4A4-48DD-8F82-DB00ED0CF336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49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FF68B2-862C-4C36-8C42-A2AEF7E61D8D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109730-3FB8-42CA-BC4D-B79FAAFC863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31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C4B786-ECE2-4B0F-AC5F-D5A697B99BFC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52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82DFC3-3A94-4596-9DDC-8D9E6467C203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72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968833-0552-4754-8F1D-511F15C20A22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793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9"/>
          <p:cNvSpPr txBox="1">
            <a:spLocks/>
          </p:cNvSpPr>
          <p:nvPr/>
        </p:nvSpPr>
        <p:spPr>
          <a:xfrm>
            <a:off x="8535988" y="6408738"/>
            <a:ext cx="609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Bild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5514975"/>
            <a:ext cx="11461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dirty="0" smtClean="0"/>
              <a:t>Bezpečnost a ochrana zdraví při práci je věcí každého z nás. Cenná pro Vás. Přínosná pro firmu.</a:t>
            </a:r>
            <a:endParaRPr lang="cs-CZ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7850" y="-4763"/>
            <a:ext cx="9509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9188" y="5616575"/>
            <a:ext cx="6000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PPT_Curve_white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96263" y="-92075"/>
            <a:ext cx="9525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793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9"/>
          <p:cNvSpPr txBox="1">
            <a:spLocks/>
          </p:cNvSpPr>
          <p:nvPr/>
        </p:nvSpPr>
        <p:spPr>
          <a:xfrm>
            <a:off x="8535988" y="6408738"/>
            <a:ext cx="609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Bild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5514975"/>
            <a:ext cx="11461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dirty="0" smtClean="0"/>
              <a:t>Bezpečnost a ochrana zdraví při práci je věcí každého z nás. Cenná pro Vás. Přínosná pro firmu.</a:t>
            </a:r>
            <a:endParaRPr lang="cs-CZ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7850" y="-4763"/>
            <a:ext cx="9509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9188" y="5616575"/>
            <a:ext cx="6000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PPT_Curve_white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0550" y="11113"/>
            <a:ext cx="938213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793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9"/>
          <p:cNvSpPr txBox="1">
            <a:spLocks/>
          </p:cNvSpPr>
          <p:nvPr/>
        </p:nvSpPr>
        <p:spPr>
          <a:xfrm>
            <a:off x="8535988" y="6408738"/>
            <a:ext cx="609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dirty="0" smtClean="0"/>
              <a:t>Bezpečnost a ochrana zdraví při práci je věcí každého z nás. Cenná pro Vás. Přínosná pro firmu.</a:t>
            </a:r>
            <a:endParaRPr lang="cs-CZ" dirty="0"/>
          </a:p>
        </p:txBody>
      </p:sp>
      <p:pic>
        <p:nvPicPr>
          <p:cNvPr id="7" name="Bild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5514975"/>
            <a:ext cx="11461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9188" y="5616575"/>
            <a:ext cx="6000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793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9"/>
          <p:cNvSpPr txBox="1">
            <a:spLocks/>
          </p:cNvSpPr>
          <p:nvPr/>
        </p:nvSpPr>
        <p:spPr>
          <a:xfrm>
            <a:off x="8535988" y="6408738"/>
            <a:ext cx="609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Bild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5514975"/>
            <a:ext cx="11461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dirty="0" smtClean="0"/>
              <a:t>Bezpečnost a ochrana zdraví při práci je věcí každého z nás. Cenná pro Vás. Přínosná pro firmu.</a:t>
            </a:r>
            <a:endParaRPr lang="cs-CZ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7850" y="-4763"/>
            <a:ext cx="9509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9188" y="5616575"/>
            <a:ext cx="6000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PPT_Curve_white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0550" y="11113"/>
            <a:ext cx="938213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793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9"/>
          <p:cNvSpPr txBox="1">
            <a:spLocks/>
          </p:cNvSpPr>
          <p:nvPr/>
        </p:nvSpPr>
        <p:spPr>
          <a:xfrm>
            <a:off x="8535988" y="6408738"/>
            <a:ext cx="609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dirty="0" smtClean="0"/>
              <a:t>Bezpečnost a ochrana zdraví při práci je věcí každého z nás. Cenná pro Vás. Přínosná pro firmu.</a:t>
            </a:r>
            <a:endParaRPr lang="cs-CZ" dirty="0"/>
          </a:p>
        </p:txBody>
      </p:sp>
      <p:pic>
        <p:nvPicPr>
          <p:cNvPr id="7" name="Bild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5514975"/>
            <a:ext cx="11461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9188" y="5616575"/>
            <a:ext cx="6000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793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9"/>
          <p:cNvSpPr txBox="1">
            <a:spLocks/>
          </p:cNvSpPr>
          <p:nvPr/>
        </p:nvSpPr>
        <p:spPr>
          <a:xfrm>
            <a:off x="8535988" y="6408738"/>
            <a:ext cx="609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dirty="0" smtClean="0"/>
              <a:t>Bezpečnost a ochrana zdraví při práci je věcí každého z nás. Cenná pro Vás. Přínosná pro firmu.</a:t>
            </a:r>
            <a:endParaRPr lang="cs-CZ" dirty="0"/>
          </a:p>
        </p:txBody>
      </p:sp>
      <p:pic>
        <p:nvPicPr>
          <p:cNvPr id="7" name="Bild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5514975"/>
            <a:ext cx="11461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9188" y="5616575"/>
            <a:ext cx="6000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"/>
          <p:cNvPicPr>
            <a:picLocks noChangeAspect="1" noChangeArrowheads="1"/>
          </p:cNvPicPr>
          <p:nvPr userDrawn="1"/>
        </p:nvPicPr>
        <p:blipFill>
          <a:blip r:embed="rId2"/>
          <a:srcRect l="14864" t="3123" r="14862" b="3123"/>
          <a:stretch>
            <a:fillRect/>
          </a:stretch>
        </p:blipFill>
        <p:spPr bwMode="auto">
          <a:xfrm>
            <a:off x="1143000" y="0"/>
            <a:ext cx="800100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we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725" y="2263775"/>
            <a:ext cx="140176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1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6524625"/>
            <a:ext cx="74104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08825" y="385516"/>
            <a:ext cx="6858000" cy="238760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08825" y="3042745"/>
            <a:ext cx="6858000" cy="1655762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5725" y="5984875"/>
            <a:ext cx="873125" cy="365125"/>
          </a:xfrm>
        </p:spPr>
        <p:txBody>
          <a:bodyPr/>
          <a:lstStyle>
            <a:lvl1pPr algn="ctr">
              <a:defRPr sz="75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ED6FF1-3074-49AB-B5B4-CECCD76A2490}" type="datetimeFigureOut">
              <a:rPr lang="cs-CZ"/>
              <a:pPr>
                <a:defRPr/>
              </a:pPr>
              <a:t>3. 5. 2016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43000" y="5984875"/>
            <a:ext cx="7886700" cy="365125"/>
          </a:xfrm>
        </p:spPr>
        <p:txBody>
          <a:bodyPr/>
          <a:lstStyle>
            <a:lvl1pPr algn="r">
              <a:defRPr sz="75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725" y="6399213"/>
            <a:ext cx="873125" cy="365125"/>
          </a:xfrm>
        </p:spPr>
        <p:txBody>
          <a:bodyPr/>
          <a:lstStyle>
            <a:lvl1pPr>
              <a:defRPr sz="75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5AE46C2-77C5-47C3-9BE0-551E2A04D16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"/>
          <p:cNvPicPr>
            <a:picLocks noChangeAspect="1" noChangeArrowheads="1"/>
          </p:cNvPicPr>
          <p:nvPr userDrawn="1"/>
        </p:nvPicPr>
        <p:blipFill>
          <a:blip r:embed="rId2"/>
          <a:srcRect l="14864" t="3123" r="75487" b="3123"/>
          <a:stretch>
            <a:fillRect/>
          </a:stretch>
        </p:blipFill>
        <p:spPr bwMode="auto">
          <a:xfrm>
            <a:off x="0" y="0"/>
            <a:ext cx="103187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6524625"/>
            <a:ext cx="74104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web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5725" y="2781300"/>
            <a:ext cx="12430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4917" y="94586"/>
            <a:ext cx="7603724" cy="821683"/>
          </a:xfrm>
        </p:spPr>
        <p:txBody>
          <a:bodyPr>
            <a:normAutofit/>
          </a:bodyPr>
          <a:lstStyle>
            <a:lvl1pPr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84916" y="1091953"/>
            <a:ext cx="7603724" cy="508501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5725" y="5994400"/>
            <a:ext cx="863600" cy="365125"/>
          </a:xfrm>
        </p:spPr>
        <p:txBody>
          <a:bodyPr/>
          <a:lstStyle>
            <a:lvl1pPr algn="ctr">
              <a:defRPr sz="75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5464C0-5FFE-4C72-B5CA-196AE9D475DE}" type="datetimeFigureOut">
              <a:rPr lang="cs-CZ"/>
              <a:pPr>
                <a:defRPr/>
              </a:pPr>
              <a:t>3. 5. 2016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54113" y="6176963"/>
            <a:ext cx="7834312" cy="231775"/>
          </a:xfrm>
        </p:spPr>
        <p:txBody>
          <a:bodyPr/>
          <a:lstStyle>
            <a:lvl1pPr algn="r">
              <a:defRPr sz="750" dirty="0">
                <a:solidFill>
                  <a:prstClr val="white">
                    <a:lumMod val="6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488" y="6408738"/>
            <a:ext cx="858837" cy="365125"/>
          </a:xfrm>
        </p:spPr>
        <p:txBody>
          <a:bodyPr/>
          <a:lstStyle>
            <a:lvl1pPr>
              <a:defRPr sz="750" smtClean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101F17A5-5270-479F-B512-CC309F3E86D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ground"/>
          <p:cNvPicPr>
            <a:picLocks noChangeAspect="1" noChangeArrowheads="1"/>
          </p:cNvPicPr>
          <p:nvPr userDrawn="1"/>
        </p:nvPicPr>
        <p:blipFill>
          <a:blip r:embed="rId2"/>
          <a:srcRect l="14864" t="3123" r="14862" b="3123"/>
          <a:stretch>
            <a:fillRect/>
          </a:stretch>
        </p:blipFill>
        <p:spPr bwMode="auto">
          <a:xfrm>
            <a:off x="1143000" y="0"/>
            <a:ext cx="800100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6524625"/>
            <a:ext cx="74104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web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5725" y="2263775"/>
            <a:ext cx="140176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1808825" y="385516"/>
            <a:ext cx="6858000" cy="238760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808825" y="3042745"/>
            <a:ext cx="6858000" cy="1655762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5725" y="5992813"/>
            <a:ext cx="969963" cy="365125"/>
          </a:xfrm>
        </p:spPr>
        <p:txBody>
          <a:bodyPr/>
          <a:lstStyle>
            <a:lvl1pPr algn="ctr">
              <a:defRPr sz="750" smtClean="0"/>
            </a:lvl1pPr>
          </a:lstStyle>
          <a:p>
            <a:pPr>
              <a:defRPr/>
            </a:pPr>
            <a:fld id="{977A5AD8-F6BD-42EE-A3E5-02E4EFB9A2B4}" type="datetimeFigureOut">
              <a:rPr lang="cs-CZ"/>
              <a:pPr>
                <a:defRPr/>
              </a:pPr>
              <a:t>3. 5. 2016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36650" y="6010275"/>
            <a:ext cx="7893050" cy="365125"/>
          </a:xfrm>
        </p:spPr>
        <p:txBody>
          <a:bodyPr/>
          <a:lstStyle>
            <a:lvl1pPr algn="r">
              <a:defRPr sz="750" dirty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5725" y="6375400"/>
            <a:ext cx="969963" cy="365125"/>
          </a:xfrm>
        </p:spPr>
        <p:txBody>
          <a:bodyPr/>
          <a:lstStyle>
            <a:lvl1pPr>
              <a:defRPr sz="750" smtClean="0"/>
            </a:lvl1pPr>
          </a:lstStyle>
          <a:p>
            <a:pPr>
              <a:defRPr/>
            </a:pPr>
            <a:fld id="{87E233CD-0095-47BA-AFF5-97CD4D28E55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"/>
          <p:cNvPicPr>
            <a:picLocks noChangeAspect="1" noChangeArrowheads="1"/>
          </p:cNvPicPr>
          <p:nvPr userDrawn="1"/>
        </p:nvPicPr>
        <p:blipFill>
          <a:blip r:embed="rId2"/>
          <a:srcRect l="14864" t="3123" r="75487" b="3123"/>
          <a:stretch>
            <a:fillRect/>
          </a:stretch>
        </p:blipFill>
        <p:spPr bwMode="auto">
          <a:xfrm>
            <a:off x="0" y="0"/>
            <a:ext cx="103187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6524625"/>
            <a:ext cx="74104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web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5725" y="2781300"/>
            <a:ext cx="12430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84917" y="1346230"/>
            <a:ext cx="3678354" cy="46404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46703" y="1346231"/>
            <a:ext cx="3741938" cy="464047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384917" y="94586"/>
            <a:ext cx="7603724" cy="821683"/>
          </a:xfrm>
        </p:spPr>
        <p:txBody>
          <a:bodyPr>
            <a:normAutofit/>
          </a:bodyPr>
          <a:lstStyle>
            <a:lvl1pPr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1154113" y="6176963"/>
            <a:ext cx="7834312" cy="231775"/>
          </a:xfrm>
        </p:spPr>
        <p:txBody>
          <a:bodyPr/>
          <a:lstStyle>
            <a:lvl1pPr algn="r">
              <a:defRPr sz="750" dirty="0">
                <a:solidFill>
                  <a:prstClr val="white">
                    <a:lumMod val="65000"/>
                  </a:prst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1"/>
          </p:nvPr>
        </p:nvSpPr>
        <p:spPr>
          <a:xfrm>
            <a:off x="85725" y="5994400"/>
            <a:ext cx="863600" cy="365125"/>
          </a:xfrm>
        </p:spPr>
        <p:txBody>
          <a:bodyPr/>
          <a:lstStyle>
            <a:lvl1pPr algn="ctr">
              <a:defRPr sz="75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A57EAD-3267-4D64-8BC6-5EDAE0A66E2F}" type="datetimeFigureOut">
              <a:rPr lang="cs-CZ"/>
              <a:pPr>
                <a:defRPr/>
              </a:pPr>
              <a:t>3. 5. 2016</a:t>
            </a:fld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488" y="6408738"/>
            <a:ext cx="858837" cy="365125"/>
          </a:xfrm>
        </p:spPr>
        <p:txBody>
          <a:bodyPr/>
          <a:lstStyle>
            <a:lvl1pPr>
              <a:defRPr sz="750" smtClean="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DD697FA8-5614-4887-A5E1-CEDE27A6E85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ackground"/>
          <p:cNvPicPr>
            <a:picLocks noChangeAspect="1" noChangeArrowheads="1"/>
          </p:cNvPicPr>
          <p:nvPr userDrawn="1"/>
        </p:nvPicPr>
        <p:blipFill>
          <a:blip r:embed="rId2"/>
          <a:srcRect l="14864" t="3123" r="75487" b="3123"/>
          <a:stretch>
            <a:fillRect/>
          </a:stretch>
        </p:blipFill>
        <p:spPr bwMode="auto">
          <a:xfrm>
            <a:off x="0" y="0"/>
            <a:ext cx="103187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85725" y="5994400"/>
            <a:ext cx="863600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cs-CZ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1C0718-4FC4-4303-AE6D-BAF561C26C1B}" type="datetimeFigureOut">
              <a:rPr lang="cs-CZ" sz="75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3. 5. 2016</a:t>
            </a:fld>
            <a:endParaRPr lang="cs-CZ" sz="750" dirty="0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90488" y="6408738"/>
            <a:ext cx="858837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cs-CZ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12AD02F-DC44-4553-B089-CD5751B30161}" type="slidenum">
              <a:rPr lang="cs-CZ" sz="750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750" dirty="0">
              <a:solidFill>
                <a:prstClr val="white"/>
              </a:solidFill>
            </a:endParaRPr>
          </a:p>
        </p:txBody>
      </p:sp>
      <p:pic>
        <p:nvPicPr>
          <p:cNvPr id="10" name="Obrázek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6524625"/>
            <a:ext cx="74104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web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5725" y="2781300"/>
            <a:ext cx="12430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52781" y="1350956"/>
            <a:ext cx="3610339" cy="823912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52781" y="2174868"/>
            <a:ext cx="3610339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353361" y="1350956"/>
            <a:ext cx="3628119" cy="823912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353361" y="2174868"/>
            <a:ext cx="3628119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1384917" y="94586"/>
            <a:ext cx="7603724" cy="821683"/>
          </a:xfrm>
        </p:spPr>
        <p:txBody>
          <a:bodyPr>
            <a:normAutofit/>
          </a:bodyPr>
          <a:lstStyle>
            <a:lvl1pPr>
              <a:defRPr sz="27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2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1352550" y="6108700"/>
            <a:ext cx="7629525" cy="212725"/>
          </a:xfrm>
        </p:spPr>
        <p:txBody>
          <a:bodyPr/>
          <a:lstStyle>
            <a:lvl1pPr algn="r">
              <a:defRPr sz="750" dirty="0"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251" y="2555667"/>
            <a:ext cx="7343498" cy="1325563"/>
          </a:xfrm>
        </p:spPr>
        <p:txBody>
          <a:bodyPr/>
          <a:lstStyle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A7F70-839A-447A-8DDA-D8EE72D223FF}" type="datetimeFigureOut">
              <a:rPr lang="cs-CZ"/>
              <a:pPr>
                <a:defRPr/>
              </a:pPr>
              <a:t>3. 5. 2016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CF914-72F9-4840-9CF8-9576A5BBEA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FCED-D5DF-4593-9DD5-55CE671AF4C9}" type="datetimeFigureOut">
              <a:rPr lang="cs-CZ"/>
              <a:pPr>
                <a:defRPr/>
              </a:pPr>
              <a:t>3. 5. 2016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5CA1-A484-440A-A1B5-E439B7BCA8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529A5-D335-4F12-B9FA-1C5C831C0ED5}" type="datetimeFigureOut">
              <a:rPr lang="cs-CZ"/>
              <a:pPr>
                <a:defRPr/>
              </a:pPr>
              <a:t>3. 5. 2016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BA6F-41C0-4919-BB53-CCAE7790A5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E566-AE8A-4DDC-B8D1-6FEC9437BF6E}" type="datetimeFigureOut">
              <a:rPr lang="cs-CZ"/>
              <a:pPr>
                <a:defRPr/>
              </a:pPr>
              <a:t>3. 5. 2016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1F11-C507-4C00-AE1C-9F5A7AEC37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F999-1968-49A4-8BCF-9985D901EA68}" type="datetimeFigureOut">
              <a:rPr lang="cs-CZ"/>
              <a:pPr>
                <a:defRPr/>
              </a:pPr>
              <a:t>3. 5. 2016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02D42-C50E-4D02-AF5F-09A79F3695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DECA9-6DBF-4B65-B08B-0DA4E0F93910}" type="datetimeFigureOut">
              <a:rPr lang="cs-CZ"/>
              <a:pPr>
                <a:defRPr/>
              </a:pPr>
              <a:t>3. 5. 2016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2AF63-BC39-41B2-AC22-487F9F439E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1.tiff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179388"/>
            <a:ext cx="756126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116013"/>
            <a:ext cx="7561262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Bild 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9263" y="6273800"/>
            <a:ext cx="933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813" y="6503988"/>
            <a:ext cx="609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0CEA967-687B-4601-9EC1-684127454CD7}" type="slidenum">
              <a:rPr lang="en-GB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100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529F"/>
              </a:buClr>
              <a:defRPr/>
            </a:pPr>
            <a:r>
              <a:rPr lang="en-GB" sz="900" b="1" dirty="0">
                <a:solidFill>
                  <a:schemeClr val="tx2"/>
                </a:solidFill>
                <a:latin typeface="Arial" pitchFamily="-107" charset="0"/>
                <a:cs typeface="+mn-cs"/>
              </a:rPr>
              <a:t>www.healthy-workplaces.eu/cs</a:t>
            </a:r>
            <a:endParaRPr lang="cs-CZ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032" name="Bild 5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467600" y="5976938"/>
            <a:ext cx="60007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882" r:id="rId2"/>
    <p:sldLayoutId id="2147483928" r:id="rId3"/>
    <p:sldLayoutId id="2147483881" r:id="rId4"/>
    <p:sldLayoutId id="2147483880" r:id="rId5"/>
    <p:sldLayoutId id="2147483879" r:id="rId6"/>
    <p:sldLayoutId id="2147483878" r:id="rId7"/>
    <p:sldLayoutId id="2147483877" r:id="rId8"/>
    <p:sldLayoutId id="2147483876" r:id="rId9"/>
    <p:sldLayoutId id="2147483875" r:id="rId10"/>
    <p:sldLayoutId id="2147483874" r:id="rId11"/>
    <p:sldLayoutId id="2147483873" r:id="rId12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0825" indent="-250825" algn="l" defTabSz="457200" rtl="0" fontAlgn="base"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31800" indent="-179388" algn="l" defTabSz="457200" rtl="0" fontAlgn="base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11188" indent="-179388" algn="l" defTabSz="457200" rtl="0" fontAlgn="base">
        <a:spcBef>
          <a:spcPct val="0"/>
        </a:spcBef>
        <a:spcAft>
          <a:spcPct val="0"/>
        </a:spcAft>
        <a:buFont typeface="Arial" charset="0"/>
        <a:buChar char="−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790575" indent="-179388" algn="l" defTabSz="457200" rtl="0" fontAlgn="base"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179388" algn="l" defTabSz="457200" rtl="0" fontAlgn="base">
        <a:spcBef>
          <a:spcPct val="0"/>
        </a:spcBef>
        <a:spcAft>
          <a:spcPct val="0"/>
        </a:spcAft>
        <a:buFont typeface="Arial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179388"/>
            <a:ext cx="756126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116013"/>
            <a:ext cx="7561262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4341" name="Bild 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9263" y="6273800"/>
            <a:ext cx="933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813" y="6503988"/>
            <a:ext cx="609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3CD6ED-007F-413A-AD4D-8C378BCEF564}" type="slidenum">
              <a:rPr lang="en-GB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100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529F"/>
              </a:buClr>
              <a:defRPr/>
            </a:pPr>
            <a:r>
              <a:rPr lang="en-GB" sz="900" b="1" dirty="0">
                <a:solidFill>
                  <a:schemeClr val="tx2"/>
                </a:solidFill>
                <a:latin typeface="Arial" pitchFamily="-107" charset="0"/>
                <a:cs typeface="+mn-cs"/>
              </a:rPr>
              <a:t>www.healthy-workplaces.eu/cs</a:t>
            </a:r>
            <a:endParaRPr lang="cs-CZ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algn="ctr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529F"/>
              </a:buClr>
              <a:defRPr/>
            </a:pPr>
            <a:endParaRPr lang="cs-CZ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892" r:id="rId2"/>
    <p:sldLayoutId id="2147483930" r:id="rId3"/>
    <p:sldLayoutId id="2147483891" r:id="rId4"/>
    <p:sldLayoutId id="2147483890" r:id="rId5"/>
    <p:sldLayoutId id="2147483889" r:id="rId6"/>
    <p:sldLayoutId id="2147483888" r:id="rId7"/>
    <p:sldLayoutId id="2147483887" r:id="rId8"/>
    <p:sldLayoutId id="2147483886" r:id="rId9"/>
    <p:sldLayoutId id="2147483885" r:id="rId10"/>
    <p:sldLayoutId id="2147483884" r:id="rId11"/>
    <p:sldLayoutId id="2147483883" r:id="rId12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0825" indent="-250825" algn="l" defTabSz="457200" rtl="0" fontAlgn="base"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31800" indent="-179388" algn="l" defTabSz="457200" rtl="0" fontAlgn="base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11188" indent="-179388" algn="l" defTabSz="457200" rtl="0" fontAlgn="base">
        <a:spcBef>
          <a:spcPct val="0"/>
        </a:spcBef>
        <a:spcAft>
          <a:spcPct val="0"/>
        </a:spcAft>
        <a:buFont typeface="Arial" charset="0"/>
        <a:buChar char="−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790575" indent="-179388" algn="l" defTabSz="457200" rtl="0" fontAlgn="base"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179388" algn="l" defTabSz="457200" rtl="0" fontAlgn="base">
        <a:spcBef>
          <a:spcPct val="0"/>
        </a:spcBef>
        <a:spcAft>
          <a:spcPct val="0"/>
        </a:spcAft>
        <a:buFont typeface="Arial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179388"/>
            <a:ext cx="756126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116013"/>
            <a:ext cx="7561262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7653" name="Bild 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9263" y="6273800"/>
            <a:ext cx="933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813" y="6503988"/>
            <a:ext cx="609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D11D99-4A33-421C-ABA5-34624EE6BF3B}" type="slidenum">
              <a:rPr lang="en-GB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02" r:id="rId2"/>
    <p:sldLayoutId id="2147483932" r:id="rId3"/>
    <p:sldLayoutId id="2147483901" r:id="rId4"/>
    <p:sldLayoutId id="2147483900" r:id="rId5"/>
    <p:sldLayoutId id="2147483899" r:id="rId6"/>
    <p:sldLayoutId id="2147483898" r:id="rId7"/>
    <p:sldLayoutId id="2147483897" r:id="rId8"/>
    <p:sldLayoutId id="2147483896" r:id="rId9"/>
    <p:sldLayoutId id="2147483895" r:id="rId10"/>
    <p:sldLayoutId id="2147483894" r:id="rId11"/>
    <p:sldLayoutId id="2147483893" r:id="rId12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0825" indent="-250825" algn="l" defTabSz="457200" rtl="0" fontAlgn="base"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31800" indent="-179388" algn="l" defTabSz="457200" rtl="0" fontAlgn="base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11188" indent="-179388" algn="l" defTabSz="457200" rtl="0" fontAlgn="base">
        <a:spcBef>
          <a:spcPct val="0"/>
        </a:spcBef>
        <a:spcAft>
          <a:spcPct val="0"/>
        </a:spcAft>
        <a:buFont typeface="Arial" charset="0"/>
        <a:buChar char="−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790575" indent="-179388" algn="l" defTabSz="457200" rtl="0" fontAlgn="base"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179388" algn="l" defTabSz="457200" rtl="0" fontAlgn="base">
        <a:spcBef>
          <a:spcPct val="0"/>
        </a:spcBef>
        <a:spcAft>
          <a:spcPct val="0"/>
        </a:spcAft>
        <a:buFont typeface="Arial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915150" y="3948113"/>
            <a:ext cx="2232025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Bild 15" descr="111004_EU-OSHA_HW_PPT_inner slide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179388"/>
            <a:ext cx="756126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116013"/>
            <a:ext cx="7561262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0966" name="Bild 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263" y="6273800"/>
            <a:ext cx="933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813" y="6503988"/>
            <a:ext cx="609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3B8AA19-B5B1-455F-A79F-53912648F10F}" type="slidenum">
              <a:rPr lang="en-GB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100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529F"/>
              </a:buClr>
              <a:defRPr/>
            </a:pPr>
            <a:r>
              <a:rPr lang="en-GB" sz="900" b="1" dirty="0">
                <a:solidFill>
                  <a:schemeClr val="tx2"/>
                </a:solidFill>
                <a:latin typeface="Arial" pitchFamily="-107" charset="0"/>
                <a:cs typeface="+mn-cs"/>
              </a:rPr>
              <a:t>www.healthy-workplaces.eu/cs</a:t>
            </a:r>
            <a:endParaRPr lang="cs-CZ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algn="ctr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529F"/>
              </a:buClr>
              <a:defRPr/>
            </a:pPr>
            <a:endParaRPr lang="cs-CZ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0" r:id="rId2"/>
    <p:sldLayoutId id="2147483909" r:id="rId3"/>
    <p:sldLayoutId id="2147483908" r:id="rId4"/>
    <p:sldLayoutId id="2147483907" r:id="rId5"/>
    <p:sldLayoutId id="2147483906" r:id="rId6"/>
    <p:sldLayoutId id="2147483905" r:id="rId7"/>
    <p:sldLayoutId id="2147483904" r:id="rId8"/>
    <p:sldLayoutId id="2147483903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0825" indent="-250825" algn="l" defTabSz="457200" rtl="0" fontAlgn="base"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31800" indent="-179388" algn="l" defTabSz="457200" rtl="0" fontAlgn="base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11188" indent="-179388" algn="l" defTabSz="457200" rtl="0" fontAlgn="base">
        <a:spcBef>
          <a:spcPct val="0"/>
        </a:spcBef>
        <a:spcAft>
          <a:spcPct val="0"/>
        </a:spcAft>
        <a:buFont typeface="Arial" charset="0"/>
        <a:buChar char="−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790575" indent="-179388" algn="l" defTabSz="457200" rtl="0" fontAlgn="base"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179388" algn="l" defTabSz="457200" rtl="0" fontAlgn="base">
        <a:spcBef>
          <a:spcPct val="0"/>
        </a:spcBef>
        <a:spcAft>
          <a:spcPct val="0"/>
        </a:spcAft>
        <a:buFont typeface="Arial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Bild 15" descr="111004_EU-OSHA_HW_PPT_inner slide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11"/>
          <p:cNvPicPr>
            <a:picLocks noChangeAspect="1"/>
          </p:cNvPicPr>
          <p:nvPr userDrawn="1"/>
        </p:nvPicPr>
        <p:blipFill>
          <a:blip r:embed="rId12"/>
          <a:srcRect r="7974"/>
          <a:stretch>
            <a:fillRect/>
          </a:stretch>
        </p:blipFill>
        <p:spPr bwMode="auto">
          <a:xfrm>
            <a:off x="6264275" y="3175"/>
            <a:ext cx="288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179388"/>
            <a:ext cx="756126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0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116013"/>
            <a:ext cx="7561262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1206" name="Bild 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263" y="6273800"/>
            <a:ext cx="933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813" y="6503988"/>
            <a:ext cx="609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F273456-D695-486F-8CD0-93E2DFB020E7}" type="slidenum">
              <a:rPr lang="en-GB" sz="10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cs-CZ" sz="100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529F"/>
              </a:buClr>
              <a:defRPr/>
            </a:pPr>
            <a:r>
              <a:rPr lang="en-GB" sz="900" b="1" dirty="0">
                <a:solidFill>
                  <a:schemeClr val="tx2"/>
                </a:solidFill>
                <a:latin typeface="Arial" pitchFamily="-107" charset="0"/>
                <a:cs typeface="+mn-cs"/>
              </a:rPr>
              <a:t>www.healthy-workplaces.eu/cs</a:t>
            </a:r>
            <a:endParaRPr lang="cs-CZ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pPr algn="ctr" fontAlgn="auto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00529F"/>
              </a:buClr>
              <a:defRPr/>
            </a:pPr>
            <a:endParaRPr lang="cs-CZ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9" r:id="rId2"/>
    <p:sldLayoutId id="2147483918" r:id="rId3"/>
    <p:sldLayoutId id="2147483917" r:id="rId4"/>
    <p:sldLayoutId id="2147483916" r:id="rId5"/>
    <p:sldLayoutId id="2147483915" r:id="rId6"/>
    <p:sldLayoutId id="2147483914" r:id="rId7"/>
    <p:sldLayoutId id="2147483913" r:id="rId8"/>
    <p:sldLayoutId id="2147483912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0825" indent="-250825" algn="l" defTabSz="457200" rtl="0" fontAlgn="base"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31800" indent="-179388" algn="l" defTabSz="457200" rtl="0" fontAlgn="base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11188" indent="-179388" algn="l" defTabSz="457200" rtl="0" fontAlgn="base">
        <a:spcBef>
          <a:spcPct val="0"/>
        </a:spcBef>
        <a:spcAft>
          <a:spcPct val="0"/>
        </a:spcAft>
        <a:buFont typeface="Arial" charset="0"/>
        <a:buChar char="−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790575" indent="-179388" algn="l" defTabSz="457200" rtl="0" fontAlgn="base"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179388" algn="l" defTabSz="457200" rtl="0" fontAlgn="base">
        <a:spcBef>
          <a:spcPct val="0"/>
        </a:spcBef>
        <a:spcAft>
          <a:spcPct val="0"/>
        </a:spcAft>
        <a:buFont typeface="Arial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171575" y="365125"/>
            <a:ext cx="734377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71575" y="1825625"/>
            <a:ext cx="73437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C0FF80-1E89-4455-9E1E-FCC36B9FCC8E}" type="datetimeFigureOut">
              <a:rPr lang="cs-CZ"/>
              <a:pPr>
                <a:defRPr/>
              </a:pPr>
              <a:t>3. 5. 2016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B9695A-7F99-4852-94E3-DD42136D0F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26" r:id="rId6"/>
    <p:sldLayoutId id="2147483925" r:id="rId7"/>
    <p:sldLayoutId id="2147483924" r:id="rId8"/>
    <p:sldLayoutId id="2147483923" r:id="rId9"/>
    <p:sldLayoutId id="2147483922" r:id="rId10"/>
    <p:sldLayoutId id="214748392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eu_osha" TargetMode="External"/><Relationship Id="rId13" Type="http://schemas.openxmlformats.org/officeDocument/2006/relationships/image" Target="../media/image21.jpeg"/><Relationship Id="rId3" Type="http://schemas.openxmlformats.org/officeDocument/2006/relationships/hyperlink" Target="http://www.healthy-workplaces.eu/cs" TargetMode="External"/><Relationship Id="rId7" Type="http://schemas.openxmlformats.org/officeDocument/2006/relationships/image" Target="../media/image18.png"/><Relationship Id="rId12" Type="http://schemas.openxmlformats.org/officeDocument/2006/relationships/hyperlink" Target="https://www.linkedin.com/company/europeanagency-for-safety-and-health-at-wor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EUOSHA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://www.healthy-workplaces.eu/fops" TargetMode="External"/><Relationship Id="rId10" Type="http://schemas.openxmlformats.org/officeDocument/2006/relationships/hyperlink" Target="https://www.facebook.com/EuropeanAgencyforSafetyandHealthatWork" TargetMode="External"/><Relationship Id="rId4" Type="http://schemas.openxmlformats.org/officeDocument/2006/relationships/hyperlink" Target="https://healthy-workplaces.eu/cs/healthy-workplaces-newsletter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2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8175" y="1844675"/>
            <a:ext cx="6858000" cy="23749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cs-CZ" sz="4400" dirty="0" smtClean="0"/>
              <a:t>Zdravé pracoviště </a:t>
            </a:r>
            <a:br>
              <a:rPr lang="cs-CZ" sz="4400" dirty="0" smtClean="0"/>
            </a:br>
            <a:r>
              <a:rPr lang="cs-CZ" sz="4400" dirty="0" smtClean="0"/>
              <a:t>bez rozdílu věku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1600" dirty="0" smtClean="0"/>
              <a:t>MVD, 28. dubna 2016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33475" y="4681538"/>
            <a:ext cx="7947025" cy="5619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350" b="1" i="1" dirty="0"/>
              <a:t>ing. Radka Sokolová, místopředsedkyně ČMKOS, </a:t>
            </a:r>
            <a:r>
              <a:rPr lang="cs-CZ" sz="1350" b="1" i="1" dirty="0" smtClean="0"/>
              <a:t>místopředsedkyně </a:t>
            </a:r>
            <a:r>
              <a:rPr lang="cs-CZ" sz="1350" b="1" i="1" dirty="0"/>
              <a:t>Rady vlády pro BOZP</a:t>
            </a:r>
            <a:r>
              <a:rPr lang="cs-CZ" sz="1500" b="1" i="1" dirty="0"/>
              <a:t/>
            </a:r>
            <a:br>
              <a:rPr lang="cs-CZ" sz="1500" b="1" i="1" dirty="0"/>
            </a:br>
            <a:r>
              <a:rPr lang="cs-CZ" sz="1350" b="1" i="1" dirty="0" smtClean="0"/>
              <a:t>www.cmkos.cz; sokolova.radka@cmkos.cz</a:t>
            </a:r>
            <a:endParaRPr lang="cs-CZ" sz="1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Další informace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116013"/>
            <a:ext cx="7561262" cy="4859337"/>
          </a:xfrm>
        </p:spPr>
        <p:txBody>
          <a:bodyPr rtlCol="0"/>
          <a:lstStyle/>
          <a:p>
            <a:pPr marL="252000" indent="-252000" fontAlgn="auto">
              <a:spcAft>
                <a:spcPts val="0"/>
              </a:spcAft>
              <a:defRPr/>
            </a:pPr>
            <a:r>
              <a:rPr dirty="0" smtClean="0"/>
              <a:t>Více informací můžete získat na </a:t>
            </a:r>
            <a:r>
              <a:rPr dirty="0" err="1" smtClean="0"/>
              <a:t>internetových</a:t>
            </a:r>
            <a:r>
              <a:rPr dirty="0" smtClean="0"/>
              <a:t>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dirty="0" err="1" smtClean="0"/>
              <a:t>stránkách</a:t>
            </a:r>
            <a:r>
              <a:rPr dirty="0" smtClean="0"/>
              <a:t> kampaně: </a:t>
            </a:r>
            <a:r>
              <a:rPr lang="en-US" dirty="0"/>
              <a:t/>
            </a:r>
            <a:br>
              <a:rPr lang="en-US" dirty="0"/>
            </a:br>
            <a:r>
              <a:rPr lang="en-GB" u="sng" dirty="0" smtClean="0">
                <a:solidFill>
                  <a:schemeClr val="accent1"/>
                </a:solidFill>
                <a:hlinkClick r:id="rId3"/>
              </a:rPr>
              <a:t>www.healthy-workplaces.eu/cs </a:t>
            </a:r>
            <a:r>
              <a:rPr u="sng" dirty="0" smtClean="0">
                <a:solidFill>
                  <a:schemeClr val="accent1"/>
                </a:solidFill>
                <a:hlinkClick r:id="rId3"/>
              </a:rPr>
              <a:t> </a:t>
            </a:r>
            <a:endParaRPr u="sng" dirty="0">
              <a:solidFill>
                <a:schemeClr val="accent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 smtClean="0"/>
          </a:p>
          <a:p>
            <a:pPr marL="252000" indent="-252000" fontAlgn="auto">
              <a:spcAft>
                <a:spcPts val="0"/>
              </a:spcAft>
              <a:defRPr/>
            </a:pPr>
            <a:r>
              <a:rPr dirty="0" smtClean="0"/>
              <a:t>Přihlaste se k odebírání </a:t>
            </a:r>
            <a:r>
              <a:rPr dirty="0" err="1" smtClean="0"/>
              <a:t>našeho</a:t>
            </a:r>
            <a:r>
              <a:rPr dirty="0" smtClean="0"/>
              <a:t> </a:t>
            </a:r>
            <a:r>
              <a:rPr dirty="0" err="1" smtClean="0"/>
              <a:t>zpravodaje</a:t>
            </a:r>
            <a:r>
              <a:rPr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s-ES" u="sng" dirty="0" smtClean="0">
                <a:hlinkClick r:id="rId4"/>
              </a:rPr>
              <a:t>https</a:t>
            </a:r>
            <a:r>
              <a:rPr lang="es-ES" u="sng" dirty="0">
                <a:hlinkClick r:id="rId4"/>
              </a:rPr>
              <a:t>://</a:t>
            </a:r>
            <a:r>
              <a:rPr lang="es-ES" u="sng" dirty="0" smtClean="0">
                <a:hlinkClick r:id="rId4"/>
              </a:rPr>
              <a:t>healthy-workplaces.eu/cs/healthy-workplaces-newsletter</a:t>
            </a:r>
            <a:r>
              <a:rPr dirty="0" smtClean="0"/>
              <a:t> 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/>
          </a:p>
          <a:p>
            <a:pPr marL="252000" indent="-252000" fontAlgn="auto">
              <a:spcAft>
                <a:spcPts val="0"/>
              </a:spcAft>
              <a:defRPr/>
            </a:pPr>
            <a:r>
              <a:rPr dirty="0" smtClean="0"/>
              <a:t>Sledujte aktivity a akce prostřednictvím sociálních sítí: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 smtClean="0"/>
          </a:p>
          <a:p>
            <a:pPr marL="252000" indent="-252000" fontAlgn="auto">
              <a:spcAft>
                <a:spcPts val="0"/>
              </a:spcAft>
              <a:defRPr/>
            </a:pPr>
            <a:r>
              <a:rPr dirty="0" smtClean="0"/>
              <a:t>Zjistěte, jaké akce jsou pořádány ve vaší zemi, prostřednictvím místního kontaktního místa </a:t>
            </a:r>
            <a:r>
              <a:rPr lang="en-GB" u="sng" dirty="0" smtClean="0">
                <a:solidFill>
                  <a:schemeClr val="tx1"/>
                </a:solidFill>
                <a:hlinkClick r:id="rId5"/>
              </a:rPr>
              <a:t>www.healthy-workplaces.eu/fops</a:t>
            </a:r>
            <a:r>
              <a:rPr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u="sng" dirty="0" smtClean="0">
              <a:solidFill>
                <a:schemeClr val="tx1"/>
              </a:solidFill>
            </a:endParaRPr>
          </a:p>
          <a:p>
            <a:pPr marL="252000" indent="-252000" fontAlgn="auto"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90115" name="Picture 12" descr="https://lh4.googleusercontent.com/9Difi9bypu9-FoUsfFWpX6odYLLjXQk_q0aPxZBSFynecMOSLoKRKWRWIfZdXRGOdXMZCahrLBG6vWrwIeT-A26iDjTucgFVCP0Fuzr79BHW5kLJ3sw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43656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14" descr="https://g.twimg.com/Twitter_logo_blue.pn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1213" y="4365625"/>
            <a:ext cx="5318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16" descr="https://fbcdn-sphotos-b-a.akamaihd.net/hphotos-ak-xap1/t31.0-8/1271084_10152203108461729_809245696_o.png?dl=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35150" y="4365625"/>
            <a:ext cx="433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18" descr="http://cincoaescomunicacion.com/wp-content/uploads/2013/11/linkedin-3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46463" y="43656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1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87900" y="425450"/>
            <a:ext cx="3563938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15888"/>
            <a:ext cx="5992813" cy="62817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44613" y="1341438"/>
            <a:ext cx="7735887" cy="424338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Nadpis 1"/>
          <p:cNvSpPr txBox="1">
            <a:spLocks/>
          </p:cNvSpPr>
          <p:nvPr/>
        </p:nvSpPr>
        <p:spPr bwMode="auto">
          <a:xfrm>
            <a:off x="1303338" y="2916238"/>
            <a:ext cx="76025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>
              <a:lnSpc>
                <a:spcPct val="90000"/>
              </a:lnSpc>
            </a:pPr>
            <a:r>
              <a:rPr lang="cs-CZ" sz="2700" b="1">
                <a:solidFill>
                  <a:srgbClr val="C00000"/>
                </a:solidFill>
              </a:rPr>
              <a:t>Děkuji za pozornost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Nadpis 1"/>
          <p:cNvSpPr>
            <a:spLocks noGrp="1"/>
          </p:cNvSpPr>
          <p:nvPr>
            <p:ph type="title"/>
          </p:nvPr>
        </p:nvSpPr>
        <p:spPr>
          <a:xfrm>
            <a:off x="1384300" y="95250"/>
            <a:ext cx="7604125" cy="820738"/>
          </a:xfrm>
        </p:spPr>
        <p:txBody>
          <a:bodyPr/>
          <a:lstStyle/>
          <a:p>
            <a:pPr algn="ctr"/>
            <a:r>
              <a:rPr lang="cs-CZ" sz="2400" smtClean="0">
                <a:solidFill>
                  <a:srgbClr val="C00000"/>
                </a:solidFill>
                <a:latin typeface="Arial" charset="0"/>
                <a:cs typeface="Arial" charset="0"/>
              </a:rPr>
              <a:t>Poslání odborů v oblasti BOZP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84300" y="1092200"/>
            <a:ext cx="7604125" cy="5084763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=vykonávat kontrolu nad stavem BOZP u jednotlivých zaměstnavatelů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u="sng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u="sng" dirty="0" smtClean="0"/>
              <a:t>Za tím účelem odbory</a:t>
            </a:r>
            <a:r>
              <a:rPr lang="cs-CZ" u="sng" dirty="0" smtClean="0"/>
              <a:t>: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prověřují</a:t>
            </a:r>
            <a:r>
              <a:rPr lang="cs-CZ" dirty="0" smtClean="0"/>
              <a:t>: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jak zaměstnavatel plní své povinnosti v oblasti BOZP a vytváří podmínky pro BOZP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p</a:t>
            </a:r>
            <a:r>
              <a:rPr lang="cs-CZ" dirty="0" smtClean="0"/>
              <a:t>racoviště a zařízení zaměstnavatelů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ř</a:t>
            </a:r>
            <a:r>
              <a:rPr lang="cs-CZ" dirty="0" smtClean="0"/>
              <a:t>ádné vyšetřování pracovních úrazů zaměstnavatelem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účastní se</a:t>
            </a:r>
            <a:r>
              <a:rPr lang="cs-CZ" dirty="0" smtClean="0"/>
              <a:t>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z</a:t>
            </a:r>
            <a:r>
              <a:rPr lang="cs-CZ" dirty="0" smtClean="0"/>
              <a:t>jišťování příčin pracovních úrazů a nemocí z povolání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j</a:t>
            </a:r>
            <a:r>
              <a:rPr lang="cs-CZ" dirty="0" smtClean="0"/>
              <a:t>ednání o otázkách BOZP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4300" y="95250"/>
            <a:ext cx="7604125" cy="8207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Souhrnná zpráva o vyhodnocení kontrolní činnosti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79874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1384300" y="1092200"/>
            <a:ext cx="7604125" cy="50847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rok 2015</a:t>
            </a:r>
          </a:p>
          <a:p>
            <a:pPr marL="0" indent="0">
              <a:buFont typeface="Arial" charset="0"/>
              <a:buNone/>
            </a:pPr>
            <a:endParaRPr lang="cs-CZ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cs-CZ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Počet odborových organizací			 5 605</a:t>
            </a:r>
          </a:p>
          <a:p>
            <a:pPr marL="0" indent="0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Počet zastupovaných zaměstnanců	  více než 1,5 mil.</a:t>
            </a:r>
          </a:p>
          <a:p>
            <a:pPr marL="0" indent="0">
              <a:buFont typeface="Arial" charset="0"/>
              <a:buNone/>
            </a:pPr>
            <a:endParaRPr lang="cs-CZ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Počet organizovaných kontrol			 2 633</a:t>
            </a:r>
          </a:p>
          <a:p>
            <a:pPr marL="0" indent="0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Počet zjištěných závad u zaměstnavatele	 9 931</a:t>
            </a:r>
          </a:p>
          <a:p>
            <a:pPr marL="0" indent="0">
              <a:buFont typeface="Arial" charset="0"/>
              <a:buNone/>
            </a:pPr>
            <a:endParaRPr lang="cs-CZ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Počet šetřených smrtelných úrazů			    16</a:t>
            </a:r>
          </a:p>
          <a:p>
            <a:pPr marL="0" indent="0">
              <a:buFont typeface="Arial" charset="0"/>
              <a:buNone/>
            </a:pPr>
            <a:r>
              <a:rPr lang="cs-CZ" smtClean="0">
                <a:latin typeface="Arial" charset="0"/>
                <a:cs typeface="Arial" charset="0"/>
              </a:rPr>
              <a:t>Počet šetřených ostatních úrazů			 1 346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Nadpis 1"/>
          <p:cNvSpPr>
            <a:spLocks noGrp="1"/>
          </p:cNvSpPr>
          <p:nvPr>
            <p:ph type="title"/>
          </p:nvPr>
        </p:nvSpPr>
        <p:spPr>
          <a:xfrm>
            <a:off x="1384300" y="95250"/>
            <a:ext cx="7604125" cy="820738"/>
          </a:xfrm>
        </p:spPr>
        <p:txBody>
          <a:bodyPr/>
          <a:lstStyle/>
          <a:p>
            <a:pPr algn="ctr"/>
            <a:r>
              <a:rPr lang="cs-CZ" sz="2400" smtClean="0">
                <a:solidFill>
                  <a:srgbClr val="C00000"/>
                </a:solidFill>
                <a:latin typeface="Arial" charset="0"/>
                <a:cs typeface="Arial" charset="0"/>
              </a:rPr>
              <a:t>Problémy a překážky při výkonu kontroly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84300" y="1484313"/>
            <a:ext cx="7604125" cy="45370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n</a:t>
            </a:r>
            <a:r>
              <a:rPr lang="cs-CZ" dirty="0" smtClean="0"/>
              <a:t>edostatečná informovanost (zejména u malých firem)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n</a:t>
            </a:r>
            <a:r>
              <a:rPr lang="cs-CZ" dirty="0" smtClean="0"/>
              <a:t>eposkytování informací z oblasti BOZP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v</a:t>
            </a:r>
            <a:r>
              <a:rPr lang="cs-CZ" dirty="0" smtClean="0"/>
              <a:t>ytváření tlaku na odborové organizace, aby neupozorňovaly na nedostatky v oblasti BOZP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n</a:t>
            </a:r>
            <a:r>
              <a:rPr lang="cs-CZ" dirty="0" smtClean="0"/>
              <a:t>eochota spolupracovat s odbory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n</a:t>
            </a:r>
            <a:r>
              <a:rPr lang="cs-CZ" dirty="0" smtClean="0"/>
              <a:t>átlak na zaměstnance, aby nehlásili pracovní úrazy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Nadpis 1"/>
          <p:cNvSpPr>
            <a:spLocks noGrp="1"/>
          </p:cNvSpPr>
          <p:nvPr>
            <p:ph type="title"/>
          </p:nvPr>
        </p:nvSpPr>
        <p:spPr>
          <a:xfrm>
            <a:off x="1384300" y="95250"/>
            <a:ext cx="7604125" cy="820738"/>
          </a:xfrm>
        </p:spPr>
        <p:txBody>
          <a:bodyPr/>
          <a:lstStyle/>
          <a:p>
            <a:pPr algn="ctr"/>
            <a:r>
              <a:rPr lang="cs-CZ" sz="2400" smtClean="0">
                <a:solidFill>
                  <a:srgbClr val="C00000"/>
                </a:solidFill>
                <a:latin typeface="Arial" charset="0"/>
                <a:cs typeface="Arial" charset="0"/>
              </a:rPr>
              <a:t>Příklady dobré praxe</a:t>
            </a:r>
          </a:p>
        </p:txBody>
      </p:sp>
      <p:sp>
        <p:nvSpPr>
          <p:cNvPr id="83970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1384300" y="2060575"/>
            <a:ext cx="7604125" cy="3429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>
                <a:latin typeface="Arial" charset="0"/>
                <a:cs typeface="Arial" charset="0"/>
              </a:rPr>
              <a:t>u zaměstnavatelů, kde je dlouhodobě vykonávána kontrola BOZP odborovou organizací se snižují počty zjištěných závad i jejich závažnost</a:t>
            </a:r>
          </a:p>
          <a:p>
            <a:endParaRPr lang="cs-CZ" smtClean="0">
              <a:latin typeface="Arial" charset="0"/>
              <a:cs typeface="Arial" charset="0"/>
            </a:endParaRPr>
          </a:p>
          <a:p>
            <a:r>
              <a:rPr lang="cs-CZ" smtClean="0">
                <a:latin typeface="Arial" charset="0"/>
                <a:cs typeface="Arial" charset="0"/>
              </a:rPr>
              <a:t>zaměstnavatelé žádají svazové inspektory bezpečnosti práce o kontroly a konzultace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449263" y="3752850"/>
            <a:ext cx="7646987" cy="928688"/>
          </a:xfrm>
        </p:spPr>
        <p:txBody>
          <a:bodyPr/>
          <a:lstStyle/>
          <a:p>
            <a:r>
              <a:rPr lang="cs-CZ" smtClean="0"/>
              <a:t>Zdravé pracoviště pro všechny bez rozdílu věku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95288" y="4752975"/>
            <a:ext cx="7700962" cy="4762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 dirty="0" smtClean="0">
                <a:latin typeface="+mj-lt"/>
              </a:rPr>
              <a:t>Podpora udržitelného pracovního života</a:t>
            </a:r>
            <a:endParaRPr lang="cs-CZ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/>
          <p:cNvPicPr>
            <a:picLocks noChangeAspect="1"/>
          </p:cNvPicPr>
          <p:nvPr/>
        </p:nvPicPr>
        <p:blipFill>
          <a:blip r:embed="rId2"/>
          <a:srcRect t="14804" r="25832"/>
          <a:stretch>
            <a:fillRect/>
          </a:stretch>
        </p:blipFill>
        <p:spPr bwMode="auto">
          <a:xfrm>
            <a:off x="6076950" y="3068638"/>
            <a:ext cx="18002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3"/>
          <p:cNvPicPr>
            <a:picLocks noChangeAspect="1"/>
          </p:cNvPicPr>
          <p:nvPr/>
        </p:nvPicPr>
        <p:blipFill>
          <a:blip r:embed="rId3"/>
          <a:srcRect l="14729" t="11462" r="33537" b="10591"/>
          <a:stretch>
            <a:fillRect/>
          </a:stretch>
        </p:blipFill>
        <p:spPr bwMode="auto">
          <a:xfrm>
            <a:off x="4643438" y="3429000"/>
            <a:ext cx="12969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Hlavní cíle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412875"/>
            <a:ext cx="7561262" cy="4319588"/>
          </a:xfrm>
        </p:spPr>
        <p:txBody>
          <a:bodyPr rtlCol="0"/>
          <a:lstStyle/>
          <a:p>
            <a:pPr marL="252000" indent="-252000" fontAlgn="auto">
              <a:spcAft>
                <a:spcPts val="0"/>
              </a:spcAft>
              <a:defRPr/>
            </a:pPr>
            <a:r>
              <a:rPr lang="es-ES" dirty="0"/>
              <a:t>P</a:t>
            </a:r>
            <a:r>
              <a:rPr dirty="0" err="1" smtClean="0"/>
              <a:t>ropagovat</a:t>
            </a:r>
            <a:r>
              <a:rPr dirty="0" smtClean="0"/>
              <a:t> udržitelnou práci a zdravé stárnutí od počátku </a:t>
            </a:r>
            <a:r>
              <a:rPr dirty="0" err="1" smtClean="0"/>
              <a:t>pracovního</a:t>
            </a:r>
            <a:r>
              <a:rPr dirty="0" smtClean="0"/>
              <a:t> </a:t>
            </a:r>
            <a:r>
              <a:rPr dirty="0" err="1" smtClean="0"/>
              <a:t>života</a:t>
            </a:r>
            <a:endParaRPr lang="cs-CZ" dirty="0" smtClean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dirty="0" smtClean="0"/>
          </a:p>
          <a:p>
            <a:pPr marL="252000" indent="-252000" fontAlgn="auto">
              <a:spcAft>
                <a:spcPts val="0"/>
              </a:spcAft>
              <a:defRPr/>
            </a:pPr>
            <a:r>
              <a:rPr lang="es-ES" dirty="0"/>
              <a:t>Z</a:t>
            </a:r>
            <a:r>
              <a:rPr dirty="0" err="1" smtClean="0"/>
              <a:t>důrazňovat</a:t>
            </a:r>
            <a:r>
              <a:rPr dirty="0" smtClean="0"/>
              <a:t> význam prevence po celou dobu pracovního života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 smtClean="0"/>
          </a:p>
          <a:p>
            <a:pPr marL="252000" indent="-252000" fontAlgn="auto">
              <a:spcAft>
                <a:spcPts val="0"/>
              </a:spcAft>
              <a:defRPr/>
            </a:pPr>
            <a:r>
              <a:rPr lang="es-ES" dirty="0" smtClean="0"/>
              <a:t>P</a:t>
            </a:r>
            <a:r>
              <a:rPr dirty="0" err="1" smtClean="0"/>
              <a:t>omáhat</a:t>
            </a:r>
            <a:r>
              <a:rPr dirty="0" smtClean="0"/>
              <a:t> zaměstnavatelům a zaměstnancům (i v MSP) poskytováním informací a nástrojů pro řízení BOZP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dirty="0" smtClean="0"/>
              <a:t>v souvislosti se </a:t>
            </a:r>
            <a:r>
              <a:rPr dirty="0" err="1" smtClean="0"/>
              <a:t>stárnoucí</a:t>
            </a:r>
            <a:r>
              <a:rPr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dirty="0" err="1" smtClean="0"/>
              <a:t>pracovní</a:t>
            </a:r>
            <a:r>
              <a:rPr dirty="0" smtClean="0"/>
              <a:t> silou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 smtClean="0"/>
          </a:p>
          <a:p>
            <a:pPr marL="252000" indent="-252000" fontAlgn="auto">
              <a:spcAft>
                <a:spcPts val="0"/>
              </a:spcAft>
              <a:defRPr/>
            </a:pPr>
            <a:r>
              <a:rPr lang="es-ES" dirty="0" smtClean="0"/>
              <a:t>U</a:t>
            </a:r>
            <a:r>
              <a:rPr dirty="0" err="1" smtClean="0"/>
              <a:t>možnit</a:t>
            </a:r>
            <a:r>
              <a:rPr dirty="0" smtClean="0"/>
              <a:t> výměnu </a:t>
            </a:r>
            <a:r>
              <a:rPr dirty="0" err="1" smtClean="0"/>
              <a:t>informací</a:t>
            </a:r>
            <a:r>
              <a:rPr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dirty="0" smtClean="0"/>
              <a:t>a sdílení správné praxe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Důležitá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981075"/>
            <a:ext cx="8226425" cy="2735263"/>
          </a:xfrm>
        </p:spPr>
        <p:txBody>
          <a:bodyPr rtlCol="0">
            <a:noAutofit/>
          </a:bodyPr>
          <a:lstStyle/>
          <a:p>
            <a:pPr marL="252000" indent="-252000" fontAlgn="auto">
              <a:spcAft>
                <a:spcPts val="0"/>
              </a:spcAft>
              <a:defRPr/>
            </a:pPr>
            <a:r>
              <a:rPr dirty="0" smtClean="0"/>
              <a:t>Zahájení kampaně: </a:t>
            </a:r>
            <a:r>
              <a:rPr lang="cs-CZ" dirty="0" smtClean="0"/>
              <a:t> 								</a:t>
            </a:r>
            <a:r>
              <a:rPr lang="cs-CZ" b="0" dirty="0" smtClean="0"/>
              <a:t>14. </a:t>
            </a:r>
            <a:r>
              <a:rPr lang="en-GB" b="0" dirty="0" err="1" smtClean="0"/>
              <a:t>dubn</a:t>
            </a:r>
            <a:r>
              <a:rPr lang="cs-CZ" b="0" dirty="0" smtClean="0"/>
              <a:t>a</a:t>
            </a:r>
            <a:r>
              <a:rPr lang="en-GB" b="0" dirty="0" smtClean="0"/>
              <a:t> 2016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1000" dirty="0" smtClean="0"/>
          </a:p>
          <a:p>
            <a:pPr marL="252000" indent="-252000" fontAlgn="auto">
              <a:spcAft>
                <a:spcPts val="0"/>
              </a:spcAft>
              <a:defRPr/>
            </a:pPr>
            <a:r>
              <a:rPr dirty="0" err="1" smtClean="0"/>
              <a:t>Evropské</a:t>
            </a:r>
            <a:r>
              <a:rPr dirty="0" smtClean="0"/>
              <a:t> týdny bezpečnosti a ochrany zdraví při práci: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								    </a:t>
            </a:r>
            <a:r>
              <a:rPr lang="en-GB" b="0" dirty="0" err="1" smtClean="0"/>
              <a:t>říjen</a:t>
            </a:r>
            <a:r>
              <a:rPr lang="en-GB" b="0" dirty="0" smtClean="0"/>
              <a:t> 2016 a říjen 2017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900" dirty="0" smtClean="0"/>
          </a:p>
          <a:p>
            <a:pPr marL="252000" indent="-252000" fontAlgn="auto">
              <a:spcAft>
                <a:spcPts val="0"/>
              </a:spcAft>
              <a:defRPr/>
            </a:pPr>
            <a:r>
              <a:rPr dirty="0" err="1" smtClean="0"/>
              <a:t>Slavnostní</a:t>
            </a:r>
            <a:r>
              <a:rPr dirty="0" smtClean="0"/>
              <a:t> vyhlášení vítězů soutěže Ceny za správnou praxi v rámci kampaně Zdravé pracoviště: </a:t>
            </a:r>
            <a:r>
              <a:rPr lang="cs-CZ" dirty="0" smtClean="0"/>
              <a:t>						      </a:t>
            </a:r>
            <a:r>
              <a:rPr lang="en-GB" b="0" dirty="0" err="1" smtClean="0"/>
              <a:t>duben</a:t>
            </a:r>
            <a:r>
              <a:rPr lang="en-GB" b="0" dirty="0" smtClean="0"/>
              <a:t> 2017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900" dirty="0" smtClean="0"/>
          </a:p>
          <a:p>
            <a:pPr marL="252000" indent="-252000" fontAlgn="auto">
              <a:spcAft>
                <a:spcPts val="0"/>
              </a:spcAft>
              <a:defRPr/>
            </a:pPr>
            <a:r>
              <a:rPr dirty="0" smtClean="0"/>
              <a:t>Summit kampaně Zdravé pracoviště: </a:t>
            </a:r>
            <a:r>
              <a:rPr lang="cs-CZ" dirty="0" smtClean="0"/>
              <a:t>				   </a:t>
            </a:r>
            <a:r>
              <a:rPr lang="en-GB" b="0" dirty="0" err="1" smtClean="0"/>
              <a:t>listopad</a:t>
            </a:r>
            <a:r>
              <a:rPr lang="en-GB" b="0" dirty="0" smtClean="0"/>
              <a:t> 2017</a:t>
            </a:r>
            <a:endParaRPr lang="cs-CZ" b="0" dirty="0"/>
          </a:p>
        </p:txBody>
      </p:sp>
      <p:pic>
        <p:nvPicPr>
          <p:cNvPr id="88067" name="Picture 4"/>
          <p:cNvPicPr>
            <a:picLocks noChangeAspect="1"/>
          </p:cNvPicPr>
          <p:nvPr/>
        </p:nvPicPr>
        <p:blipFill>
          <a:blip r:embed="rId2"/>
          <a:srcRect l="398" t="30238" r="-398" b="34482"/>
          <a:stretch>
            <a:fillRect/>
          </a:stretch>
        </p:blipFill>
        <p:spPr bwMode="auto">
          <a:xfrm>
            <a:off x="0" y="3789363"/>
            <a:ext cx="9180513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Ceny za správnou praxi v rámci kampaně Zdravé pracoviště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233488"/>
            <a:ext cx="7723187" cy="4859337"/>
          </a:xfrm>
        </p:spPr>
        <p:txBody>
          <a:bodyPr/>
          <a:lstStyle/>
          <a:p>
            <a:r>
              <a:rPr lang="fr-FR" smtClean="0"/>
              <a:t>O</a:t>
            </a:r>
            <a:r>
              <a:rPr lang="cs-CZ" smtClean="0"/>
              <a:t>cenění inovativních postupů v oblasti bezpečnosti a ochrany zdraví na pracovišti</a:t>
            </a:r>
          </a:p>
          <a:p>
            <a:r>
              <a:rPr lang="cs-CZ" smtClean="0"/>
              <a:t>Organizace jsou oceňovány za úspěšné a udržitelné iniciativy, které podporují zdravá pracoviště pro všechny bez rozdílu věku.</a:t>
            </a:r>
          </a:p>
          <a:p>
            <a:r>
              <a:rPr lang="cs-CZ" smtClean="0"/>
              <a:t>Do soutěže se mohou přihlásit organizace v:</a:t>
            </a:r>
          </a:p>
          <a:p>
            <a:pPr lvl="1"/>
            <a:r>
              <a:rPr lang="cs-CZ" smtClean="0"/>
              <a:t>členských státech EU,</a:t>
            </a:r>
          </a:p>
          <a:p>
            <a:pPr lvl="1"/>
            <a:r>
              <a:rPr lang="cs-CZ" smtClean="0"/>
              <a:t>kandidátských zemích,</a:t>
            </a:r>
          </a:p>
          <a:p>
            <a:pPr lvl="1"/>
            <a:r>
              <a:rPr lang="cs-CZ" smtClean="0"/>
              <a:t>potenciálních kandidátských zemích,</a:t>
            </a:r>
          </a:p>
          <a:p>
            <a:pPr lvl="1"/>
            <a:r>
              <a:rPr lang="cs-CZ" smtClean="0"/>
              <a:t>zemích Evropského sdružení volného obchodu (ESVO).</a:t>
            </a:r>
          </a:p>
          <a:p>
            <a:r>
              <a:rPr lang="fr-FR" smtClean="0"/>
              <a:t>D</a:t>
            </a:r>
            <a:r>
              <a:rPr lang="cs-CZ" smtClean="0"/>
              <a:t>vě kola:</a:t>
            </a:r>
          </a:p>
          <a:p>
            <a:pPr lvl="1"/>
            <a:r>
              <a:rPr lang="cs-CZ" smtClean="0"/>
              <a:t>národní úroveň – kontaktní místa nominují národní vítěze</a:t>
            </a:r>
          </a:p>
          <a:p>
            <a:pPr lvl="1"/>
            <a:r>
              <a:rPr lang="cs-CZ" smtClean="0"/>
              <a:t>evropská úroveň – oficiální partneři kampaně a vítězové národních kol</a:t>
            </a:r>
          </a:p>
          <a:p>
            <a:r>
              <a:rPr lang="fr-FR" smtClean="0"/>
              <a:t>S</a:t>
            </a:r>
            <a:r>
              <a:rPr lang="cs-CZ" smtClean="0"/>
              <a:t>lavnostní vyhlášení vítězů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OSHA Campaign 2013 1">
        <a:dk1>
          <a:srgbClr val="0033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9BB400"/>
        </a:accent6>
        <a:hlink>
          <a:srgbClr val="003399"/>
        </a:hlink>
        <a:folHlink>
          <a:srgbClr val="B1B3B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UOSHA Campaign 2016.potx" id="{96FBD0AC-75B8-450B-9CBE-D003EECFB2D9}" vid="{FD70B972-CDE6-4F19-8E81-5694D6724DF7}"/>
    </a:ext>
  </a:extLst>
</a:theme>
</file>

<file path=ppt/theme/theme2.xml><?xml version="1.0" encoding="utf-8"?>
<a:theme xmlns:a="http://schemas.openxmlformats.org/drawingml/2006/main" name="3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EUOSHA Campaign 2013 1">
        <a:dk1>
          <a:srgbClr val="0033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9BB400"/>
        </a:accent6>
        <a:hlink>
          <a:srgbClr val="003399"/>
        </a:hlink>
        <a:folHlink>
          <a:srgbClr val="B1B3B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UOSHA Campaign 2016.potx" id="{96FBD0AC-75B8-450B-9CBE-D003EECFB2D9}" vid="{FD70B972-CDE6-4F19-8E81-5694D6724DF7}"/>
    </a:ext>
  </a:extLst>
</a:theme>
</file>

<file path=ppt/theme/theme3.xml><?xml version="1.0" encoding="utf-8"?>
<a:theme xmlns:a="http://schemas.openxmlformats.org/drawingml/2006/main" name="4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EUOSHA Campaign 2013 1">
        <a:dk1>
          <a:srgbClr val="0033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9BB400"/>
        </a:accent6>
        <a:hlink>
          <a:srgbClr val="003399"/>
        </a:hlink>
        <a:folHlink>
          <a:srgbClr val="B1B3B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UOSHA Campaign 2016.potx" id="{96FBD0AC-75B8-450B-9CBE-D003EECFB2D9}" vid="{FD70B972-CDE6-4F19-8E81-5694D6724DF7}"/>
    </a:ext>
  </a:extLst>
</a:theme>
</file>

<file path=ppt/theme/theme4.xml><?xml version="1.0" encoding="utf-8"?>
<a:theme xmlns:a="http://schemas.openxmlformats.org/drawingml/2006/main" name="1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UOSHA Campaign 2013 1">
        <a:dk1>
          <a:srgbClr val="0033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9BB400"/>
        </a:accent6>
        <a:hlink>
          <a:srgbClr val="003399"/>
        </a:hlink>
        <a:folHlink>
          <a:srgbClr val="B1B3B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UOSHA Campaign 2016.potx" id="{96FBD0AC-75B8-450B-9CBE-D003EECFB2D9}" vid="{EB0B2771-6457-4C56-BC0B-D9E8C1F7A483}"/>
    </a:ext>
  </a:extLst>
</a:theme>
</file>

<file path=ppt/theme/theme5.xml><?xml version="1.0" encoding="utf-8"?>
<a:theme xmlns:a="http://schemas.openxmlformats.org/drawingml/2006/main" name="2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EUOSHA Campaign 2013 1">
        <a:dk1>
          <a:srgbClr val="0033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9BB400"/>
        </a:accent6>
        <a:hlink>
          <a:srgbClr val="003399"/>
        </a:hlink>
        <a:folHlink>
          <a:srgbClr val="B1B3B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UOSHA Campaign 2016.potx" id="{96FBD0AC-75B8-450B-9CBE-D003EECFB2D9}" vid="{B119B0FD-36AC-4EB3-888E-DF2D373E34DE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blona-cmkos-16-9" id="{B035C66D-56DC-4822-8C78-559525559C06}" vid="{1ED8D083-BCD5-4D89-B798-AF81364A4BA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EUOSHA Campaign 2016-4-3-Extended</Template>
  <TotalTime>386</TotalTime>
  <Words>427</Words>
  <Application>Microsoft Office PowerPoint</Application>
  <PresentationFormat>Předvádění na obrazovce (4:3)</PresentationFormat>
  <Paragraphs>91</Paragraphs>
  <Slides>13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17</vt:i4>
      </vt:variant>
      <vt:variant>
        <vt:lpstr>Nadpisy snímků</vt:lpstr>
      </vt:variant>
      <vt:variant>
        <vt:i4>13</vt:i4>
      </vt:variant>
    </vt:vector>
  </HeadingPairs>
  <TitlesOfParts>
    <vt:vector size="34" baseType="lpstr">
      <vt:lpstr>Arial</vt:lpstr>
      <vt:lpstr>Wingdings</vt:lpstr>
      <vt:lpstr>Calibri</vt:lpstr>
      <vt:lpstr>ＭＳ Ｐゴシック</vt:lpstr>
      <vt:lpstr>EUOSHA Campaign 2013</vt:lpstr>
      <vt:lpstr>3_EUOSHA Campaign 2013</vt:lpstr>
      <vt:lpstr>4_EUOSHA Campaign 2013</vt:lpstr>
      <vt:lpstr>1_EUOSHA Campaign 2013</vt:lpstr>
      <vt:lpstr>2_EUOSHA Campaign 2013</vt:lpstr>
      <vt:lpstr>Motiv Office</vt:lpstr>
      <vt:lpstr>EUOSHA Campaign 2013</vt:lpstr>
      <vt:lpstr>EUOSHA Campaign 2013</vt:lpstr>
      <vt:lpstr>3_EUOSHA Campaign 2013</vt:lpstr>
      <vt:lpstr>3_EUOSHA Campaign 2013</vt:lpstr>
      <vt:lpstr>4_EUOSHA Campaign 2013</vt:lpstr>
      <vt:lpstr>4_EUOSHA Campaign 2013</vt:lpstr>
      <vt:lpstr>Motiv Office</vt:lpstr>
      <vt:lpstr>Motiv Office</vt:lpstr>
      <vt:lpstr>Motiv Office</vt:lpstr>
      <vt:lpstr>Motiv Office</vt:lpstr>
      <vt:lpstr>Motiv Office</vt:lpstr>
      <vt:lpstr>Zdravé pracoviště  bez rozdílu věku  MVD, 28. dubna 2016</vt:lpstr>
      <vt:lpstr>Poslání odborů v oblasti BOZP</vt:lpstr>
      <vt:lpstr>Souhrnná zpráva o vyhodnocení kontrolní činnosti </vt:lpstr>
      <vt:lpstr>Problémy a překážky při výkonu kontroly</vt:lpstr>
      <vt:lpstr>Příklady dobré praxe</vt:lpstr>
      <vt:lpstr>Zdravé pracoviště pro všechny bez rozdílu věku</vt:lpstr>
      <vt:lpstr>Hlavní cíle</vt:lpstr>
      <vt:lpstr>Důležitá data</vt:lpstr>
      <vt:lpstr>Ceny za správnou praxi v rámci kampaně Zdravé pracoviště</vt:lpstr>
      <vt:lpstr>Další informace</vt:lpstr>
      <vt:lpstr>Snímek 11</vt:lpstr>
      <vt:lpstr>Snímek 12</vt:lpstr>
      <vt:lpstr>Snímek 13</vt:lpstr>
    </vt:vector>
  </TitlesOfParts>
  <Company>EU-OSHA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Workplaces for All Ages</dc:title>
  <dc:creator>Estelle VIARD</dc:creator>
  <cp:lastModifiedBy>Jana Daňhelovská</cp:lastModifiedBy>
  <cp:revision>27</cp:revision>
  <cp:lastPrinted>2016-04-21T09:02:47Z</cp:lastPrinted>
  <dcterms:created xsi:type="dcterms:W3CDTF">2015-11-25T10:26:49Z</dcterms:created>
  <dcterms:modified xsi:type="dcterms:W3CDTF">2016-05-03T08:23:03Z</dcterms:modified>
</cp:coreProperties>
</file>